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90" r:id="rId4"/>
    <p:sldMasterId id="2147483727" r:id="rId5"/>
    <p:sldMasterId id="2147483740" r:id="rId6"/>
    <p:sldMasterId id="2147483765" r:id="rId7"/>
    <p:sldMasterId id="2147483790" r:id="rId8"/>
  </p:sldMasterIdLst>
  <p:notesMasterIdLst>
    <p:notesMasterId r:id="rId21"/>
  </p:notesMasterIdLst>
  <p:sldIdLst>
    <p:sldId id="256" r:id="rId9"/>
    <p:sldId id="291" r:id="rId10"/>
    <p:sldId id="279" r:id="rId11"/>
    <p:sldId id="280" r:id="rId12"/>
    <p:sldId id="281" r:id="rId13"/>
    <p:sldId id="283" r:id="rId14"/>
    <p:sldId id="284" r:id="rId15"/>
    <p:sldId id="285" r:id="rId16"/>
    <p:sldId id="286" r:id="rId17"/>
    <p:sldId id="287" r:id="rId18"/>
    <p:sldId id="288" r:id="rId19"/>
    <p:sldId id="289" r:id="rId20"/>
  </p:sldIdLst>
  <p:sldSz cx="9144000" cy="6858000" type="screen4x3"/>
  <p:notesSz cx="6797675" cy="9926638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0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07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80B4A90-FD1F-4D43-AF21-ED4F088D8B58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07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07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42CA887-C639-4C54-B641-034E52BC2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147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3F238BCA-F043-4AB6-97A4-F5A34B181FF7}" type="slidenum">
              <a:rPr lang="ru-RU"/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D2BD9-6BD3-4844-B6E6-B3F63B63BE4D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5561E-1CD7-41B7-BDEB-893819F7D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5646-EB4E-4474-AC89-3C203056958A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E08E-9DB4-459D-97AC-D0590B4A3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0FC9-A656-437A-A279-418EAE0206A2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94DF7-5914-4301-88BD-870B4BEDA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43100" y="620713"/>
            <a:ext cx="7200900" cy="396875"/>
          </a:xfrm>
          <a:prstGeom prst="rect">
            <a:avLst/>
          </a:prstGeom>
          <a:noFill/>
          <a:ln>
            <a:noFill/>
          </a:ln>
          <a:extLst/>
        </p:spPr>
        <p:txBody>
          <a:bodyPr lIns="91312" tIns="45656" rIns="91312" bIns="45656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077" eaLnBrk="0" hangingPunct="0">
              <a:defRPr/>
            </a:pPr>
            <a:r>
              <a:rPr lang="ru-RU" altLang="ru-RU" smtClean="0">
                <a:solidFill>
                  <a:srgbClr val="22388F"/>
                </a:solidFill>
                <a:latin typeface="Impact" pitchFamily="34" charset="0"/>
              </a:rPr>
              <a:t>Ф е д е р а л ь н а я   н а л о г о в а я   с л у ж б а   Р Ф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  <a:ln/>
          <a:effectLst>
            <a:outerShdw dist="17961" dir="2700000" algn="ctr" rotWithShape="0">
              <a:schemeClr val="bg1"/>
            </a:outerShdw>
          </a:effectLst>
        </p:spPr>
        <p:txBody>
          <a:bodyPr wrap="square"/>
          <a:lstStyle>
            <a:lvl1pPr>
              <a:defRPr sz="3200" smtClean="0">
                <a:solidFill>
                  <a:srgbClr val="22388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87575" y="3886204"/>
            <a:ext cx="4968875" cy="175260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charset="0"/>
              <a:buNone/>
              <a:defRPr smtClean="0">
                <a:solidFill>
                  <a:srgbClr val="22388F"/>
                </a:solidFill>
                <a:effectLst/>
              </a:defRPr>
            </a:lvl1pPr>
          </a:lstStyle>
          <a:p>
            <a:r>
              <a:rPr lang="ru-RU" smtClean="0"/>
              <a:t>Образец подзаголовка</a:t>
            </a:r>
          </a:p>
        </p:txBody>
      </p:sp>
    </p:spTree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CB5BCE-CB1B-42DB-9B1A-09F4C19C4B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555" indent="0">
              <a:buNone/>
              <a:defRPr sz="1800"/>
            </a:lvl2pPr>
            <a:lvl3pPr marL="913110" indent="0">
              <a:buNone/>
              <a:defRPr sz="1600"/>
            </a:lvl3pPr>
            <a:lvl4pPr marL="1369664" indent="0">
              <a:buNone/>
              <a:defRPr sz="1400"/>
            </a:lvl4pPr>
            <a:lvl5pPr marL="1826221" indent="0">
              <a:buNone/>
              <a:defRPr sz="1400"/>
            </a:lvl5pPr>
            <a:lvl6pPr marL="2282774" indent="0">
              <a:buNone/>
              <a:defRPr sz="1400"/>
            </a:lvl6pPr>
            <a:lvl7pPr marL="2739331" indent="0">
              <a:buNone/>
              <a:defRPr sz="1400"/>
            </a:lvl7pPr>
            <a:lvl8pPr marL="3195886" indent="0">
              <a:buNone/>
              <a:defRPr sz="1400"/>
            </a:lvl8pPr>
            <a:lvl9pPr marL="3652439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8BF0C3-41CE-480E-9FF6-FC420E6400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4F989C6-D87C-4BDF-A76C-255B775A6E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55" indent="0">
              <a:buNone/>
              <a:defRPr sz="2000" b="1"/>
            </a:lvl2pPr>
            <a:lvl3pPr marL="913110" indent="0">
              <a:buNone/>
              <a:defRPr sz="1800" b="1"/>
            </a:lvl3pPr>
            <a:lvl4pPr marL="1369664" indent="0">
              <a:buNone/>
              <a:defRPr sz="1600" b="1"/>
            </a:lvl4pPr>
            <a:lvl5pPr marL="1826221" indent="0">
              <a:buNone/>
              <a:defRPr sz="1600" b="1"/>
            </a:lvl5pPr>
            <a:lvl6pPr marL="2282774" indent="0">
              <a:buNone/>
              <a:defRPr sz="1600" b="1"/>
            </a:lvl6pPr>
            <a:lvl7pPr marL="2739331" indent="0">
              <a:buNone/>
              <a:defRPr sz="1600" b="1"/>
            </a:lvl7pPr>
            <a:lvl8pPr marL="3195886" indent="0">
              <a:buNone/>
              <a:defRPr sz="1600" b="1"/>
            </a:lvl8pPr>
            <a:lvl9pPr marL="3652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55" indent="0">
              <a:buNone/>
              <a:defRPr sz="2000" b="1"/>
            </a:lvl2pPr>
            <a:lvl3pPr marL="913110" indent="0">
              <a:buNone/>
              <a:defRPr sz="1800" b="1"/>
            </a:lvl3pPr>
            <a:lvl4pPr marL="1369664" indent="0">
              <a:buNone/>
              <a:defRPr sz="1600" b="1"/>
            </a:lvl4pPr>
            <a:lvl5pPr marL="1826221" indent="0">
              <a:buNone/>
              <a:defRPr sz="1600" b="1"/>
            </a:lvl5pPr>
            <a:lvl6pPr marL="2282774" indent="0">
              <a:buNone/>
              <a:defRPr sz="1600" b="1"/>
            </a:lvl6pPr>
            <a:lvl7pPr marL="2739331" indent="0">
              <a:buNone/>
              <a:defRPr sz="1600" b="1"/>
            </a:lvl7pPr>
            <a:lvl8pPr marL="3195886" indent="0">
              <a:buNone/>
              <a:defRPr sz="1600" b="1"/>
            </a:lvl8pPr>
            <a:lvl9pPr marL="36524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35295C-E2D3-4E70-AEAD-EF070CDF8B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B79ACB-8CE4-4FE2-AF1E-E56D0A5D6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973D54-B7C2-4916-9C63-C17B5AF838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7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555" indent="0">
              <a:buNone/>
              <a:defRPr sz="1200"/>
            </a:lvl2pPr>
            <a:lvl3pPr marL="913110" indent="0">
              <a:buNone/>
              <a:defRPr sz="1000"/>
            </a:lvl3pPr>
            <a:lvl4pPr marL="1369664" indent="0">
              <a:buNone/>
              <a:defRPr sz="900"/>
            </a:lvl4pPr>
            <a:lvl5pPr marL="1826221" indent="0">
              <a:buNone/>
              <a:defRPr sz="900"/>
            </a:lvl5pPr>
            <a:lvl6pPr marL="2282774" indent="0">
              <a:buNone/>
              <a:defRPr sz="900"/>
            </a:lvl6pPr>
            <a:lvl7pPr marL="2739331" indent="0">
              <a:buNone/>
              <a:defRPr sz="900"/>
            </a:lvl7pPr>
            <a:lvl8pPr marL="3195886" indent="0">
              <a:buNone/>
              <a:defRPr sz="900"/>
            </a:lvl8pPr>
            <a:lvl9pPr marL="3652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E37DBA-4600-4F42-B6A9-63B3F77047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DAC33-E905-46AE-A295-D2968C2740CE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1CF20-F168-43B7-AA95-E8F55365E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555" indent="0">
              <a:buNone/>
              <a:defRPr sz="2800"/>
            </a:lvl2pPr>
            <a:lvl3pPr marL="913110" indent="0">
              <a:buNone/>
              <a:defRPr sz="2400"/>
            </a:lvl3pPr>
            <a:lvl4pPr marL="1369664" indent="0">
              <a:buNone/>
              <a:defRPr sz="2000"/>
            </a:lvl4pPr>
            <a:lvl5pPr marL="1826221" indent="0">
              <a:buNone/>
              <a:defRPr sz="2000"/>
            </a:lvl5pPr>
            <a:lvl6pPr marL="2282774" indent="0">
              <a:buNone/>
              <a:defRPr sz="2000"/>
            </a:lvl6pPr>
            <a:lvl7pPr marL="2739331" indent="0">
              <a:buNone/>
              <a:defRPr sz="2000"/>
            </a:lvl7pPr>
            <a:lvl8pPr marL="3195886" indent="0">
              <a:buNone/>
              <a:defRPr sz="2000"/>
            </a:lvl8pPr>
            <a:lvl9pPr marL="365243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555" indent="0">
              <a:buNone/>
              <a:defRPr sz="1200"/>
            </a:lvl2pPr>
            <a:lvl3pPr marL="913110" indent="0">
              <a:buNone/>
              <a:defRPr sz="1000"/>
            </a:lvl3pPr>
            <a:lvl4pPr marL="1369664" indent="0">
              <a:buNone/>
              <a:defRPr sz="900"/>
            </a:lvl4pPr>
            <a:lvl5pPr marL="1826221" indent="0">
              <a:buNone/>
              <a:defRPr sz="900"/>
            </a:lvl5pPr>
            <a:lvl6pPr marL="2282774" indent="0">
              <a:buNone/>
              <a:defRPr sz="900"/>
            </a:lvl6pPr>
            <a:lvl7pPr marL="2739331" indent="0">
              <a:buNone/>
              <a:defRPr sz="900"/>
            </a:lvl7pPr>
            <a:lvl8pPr marL="3195886" indent="0">
              <a:buNone/>
              <a:defRPr sz="900"/>
            </a:lvl8pPr>
            <a:lvl9pPr marL="365243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D03125-74A0-4639-BED2-4426595D14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0210B83-270D-493A-B142-41422D5CAA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7"/>
            <a:ext cx="2171700" cy="6524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"/>
            <a:ext cx="6362700" cy="6524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E64A6D-6813-4D28-ABD0-A85A12D0C3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7"/>
            <a:ext cx="8686800" cy="6524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80423D-E185-4C72-83D0-AB2522F9F5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476387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79886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9886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C6B0F2-B699-4F9F-A5ED-6EA46AC0FB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87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AB30D2-2100-4D9A-9F83-0009127958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43100" y="620713"/>
            <a:ext cx="7200900" cy="396875"/>
          </a:xfrm>
          <a:prstGeom prst="rect">
            <a:avLst/>
          </a:prstGeom>
          <a:noFill/>
          <a:ln>
            <a:noFill/>
          </a:ln>
          <a:extLst/>
        </p:spPr>
        <p:txBody>
          <a:bodyPr lIns="91344" tIns="45672" rIns="91344" bIns="45672" anchor="ctr"/>
          <a:lstStyle/>
          <a:p>
            <a:pPr algn="ctr" defTabSz="914077" eaLnBrk="0" hangingPunct="0">
              <a:defRPr/>
            </a:pPr>
            <a:r>
              <a:rPr lang="ru-RU">
                <a:solidFill>
                  <a:srgbClr val="22388F"/>
                </a:solidFill>
                <a:latin typeface="Impact" pitchFamily="34" charset="0"/>
                <a:cs typeface="Arial" pitchFamily="34" charset="0"/>
              </a:rPr>
              <a:t>Ф е д е р а л ь н а я   н а л о г о в а я   с л у ж б а   Р Ф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  <a:ln/>
          <a:effectLst>
            <a:outerShdw dist="17961" dir="2700000" algn="ctr" rotWithShape="0">
              <a:schemeClr val="bg1"/>
            </a:outerShdw>
          </a:effectLst>
        </p:spPr>
        <p:txBody>
          <a:bodyPr wrap="square"/>
          <a:lstStyle>
            <a:lvl1pPr>
              <a:defRPr sz="3200" smtClean="0">
                <a:solidFill>
                  <a:srgbClr val="22388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87573" y="3886204"/>
            <a:ext cx="4968875" cy="1752600"/>
          </a:xfrm>
          <a:noFill/>
          <a:ln>
            <a:noFill/>
          </a:ln>
        </p:spPr>
        <p:txBody>
          <a:bodyPr/>
          <a:lstStyle>
            <a:lvl1pPr marL="0" indent="0" algn="ctr">
              <a:buFont typeface="Arial" charset="0"/>
              <a:buNone/>
              <a:defRPr smtClean="0">
                <a:solidFill>
                  <a:srgbClr val="22388F"/>
                </a:solidFill>
                <a:effectLst/>
              </a:defRPr>
            </a:lvl1pPr>
          </a:lstStyle>
          <a:p>
            <a:r>
              <a:rPr lang="ru-RU" smtClean="0"/>
              <a:t>Образец подзаголовка</a:t>
            </a:r>
          </a:p>
        </p:txBody>
      </p:sp>
    </p:spTree>
  </p:cSld>
  <p:clrMapOvr>
    <a:masterClrMapping/>
  </p:clrMapOvr>
  <p:transition spd="med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648F8C6-CC1E-4215-994D-36A1E4D604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716" indent="0">
              <a:buNone/>
              <a:defRPr sz="1800"/>
            </a:lvl2pPr>
            <a:lvl3pPr marL="913432" indent="0">
              <a:buNone/>
              <a:defRPr sz="1600"/>
            </a:lvl3pPr>
            <a:lvl4pPr marL="1370148" indent="0">
              <a:buNone/>
              <a:defRPr sz="1400"/>
            </a:lvl4pPr>
            <a:lvl5pPr marL="1826865" indent="0">
              <a:buNone/>
              <a:defRPr sz="1400"/>
            </a:lvl5pPr>
            <a:lvl6pPr marL="2283580" indent="0">
              <a:buNone/>
              <a:defRPr sz="1400"/>
            </a:lvl6pPr>
            <a:lvl7pPr marL="2740297" indent="0">
              <a:buNone/>
              <a:defRPr sz="1400"/>
            </a:lvl7pPr>
            <a:lvl8pPr marL="3197014" indent="0">
              <a:buNone/>
              <a:defRPr sz="1400"/>
            </a:lvl8pPr>
            <a:lvl9pPr marL="3653728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795BF6C-E44F-4250-BF7E-87298B8781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50403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1E979A2-0D0E-41A4-B043-9470064F71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2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8F425-28CB-4EE4-9CA5-8A97EDC639A8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923A1-660D-4BD5-9E15-0E300116F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B61366A-6E77-4156-B331-B3025A5267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5132F33-D6EA-457C-AADD-4135AF832C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3F3F729-C00C-458F-A115-BD00251D96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5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46F0554-1FBC-44D6-82A0-4A64362621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716" indent="0">
              <a:buNone/>
              <a:defRPr sz="2800"/>
            </a:lvl2pPr>
            <a:lvl3pPr marL="913432" indent="0">
              <a:buNone/>
              <a:defRPr sz="2400"/>
            </a:lvl3pPr>
            <a:lvl4pPr marL="1370148" indent="0">
              <a:buNone/>
              <a:defRPr sz="2000"/>
            </a:lvl4pPr>
            <a:lvl5pPr marL="1826865" indent="0">
              <a:buNone/>
              <a:defRPr sz="2000"/>
            </a:lvl5pPr>
            <a:lvl6pPr marL="2283580" indent="0">
              <a:buNone/>
              <a:defRPr sz="2000"/>
            </a:lvl6pPr>
            <a:lvl7pPr marL="2740297" indent="0">
              <a:buNone/>
              <a:defRPr sz="2000"/>
            </a:lvl7pPr>
            <a:lvl8pPr marL="3197014" indent="0">
              <a:buNone/>
              <a:defRPr sz="2000"/>
            </a:lvl8pPr>
            <a:lvl9pPr marL="3653728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D930064-E50D-4CA6-8DCA-FC0BAC5143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ACAE73B-1B0E-4813-BC6C-569C32E5DE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7"/>
            <a:ext cx="2171700" cy="6524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"/>
            <a:ext cx="6362700" cy="6524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7AA31F5-2597-4E89-B810-E752A3544D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7"/>
            <a:ext cx="8686800" cy="6524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5434347-D498-41DF-8110-83BF5D3C3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476385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484316"/>
            <a:ext cx="4038600" cy="2443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79884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79884"/>
            <a:ext cx="4038600" cy="24447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19B248E-4663-4D92-9CBC-E007FD1675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85" y="3"/>
            <a:ext cx="76676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FA0D9C2-08B9-4B29-92B2-B6F7AB1247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4B959-8768-4538-8853-0B42738BF5E0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55169-260C-4E6D-A571-1D532A169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3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9D2DCF9-ABBD-4ECF-9EC6-4AFCE9A9E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5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8"/>
            <a:ext cx="8482012" cy="4818761"/>
          </a:xfrm>
        </p:spPr>
        <p:txBody>
          <a:bodyPr lIns="0" tIns="0" rIns="0" bIns="0"/>
          <a:lstStyle>
            <a:lvl1pPr marL="176120" indent="-176120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171" indent="-184053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292" indent="-17612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344" indent="-184053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464" indent="-17612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104E7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CABA3E96-8DAA-4156-B0C4-6C952CEB5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7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0E96D4F-A7A7-4524-ACD3-CFBE7E8C3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AA316A0-BF99-43F8-BC2F-1AFDB776C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8" indent="0">
              <a:buNone/>
              <a:defRPr sz="2000" b="1"/>
            </a:lvl2pPr>
            <a:lvl3pPr marL="913916" indent="0">
              <a:buNone/>
              <a:defRPr sz="1800" b="1"/>
            </a:lvl3pPr>
            <a:lvl4pPr marL="1370874" indent="0">
              <a:buNone/>
              <a:defRPr sz="1600" b="1"/>
            </a:lvl4pPr>
            <a:lvl5pPr marL="1827832" indent="0">
              <a:buNone/>
              <a:defRPr sz="1600" b="1"/>
            </a:lvl5pPr>
            <a:lvl6pPr marL="2284789" indent="0">
              <a:buNone/>
              <a:defRPr sz="1600" b="1"/>
            </a:lvl6pPr>
            <a:lvl7pPr marL="2741748" indent="0">
              <a:buNone/>
              <a:defRPr sz="1600" b="1"/>
            </a:lvl7pPr>
            <a:lvl8pPr marL="3198706" indent="0">
              <a:buNone/>
              <a:defRPr sz="1600" b="1"/>
            </a:lvl8pPr>
            <a:lvl9pPr marL="365566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A2A996E-3AFF-4FD3-BC07-892165256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F114F50-B100-4DE7-B3A1-69545C6B2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788C530-1223-4288-B7F9-7B994FA40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EE7B02E-CB9C-400D-8A3F-2FDFDEE89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58" indent="0">
              <a:buNone/>
              <a:defRPr sz="2800"/>
            </a:lvl2pPr>
            <a:lvl3pPr marL="913916" indent="0">
              <a:buNone/>
              <a:defRPr sz="2400"/>
            </a:lvl3pPr>
            <a:lvl4pPr marL="1370874" indent="0">
              <a:buNone/>
              <a:defRPr sz="2000"/>
            </a:lvl4pPr>
            <a:lvl5pPr marL="1827832" indent="0">
              <a:buNone/>
              <a:defRPr sz="2000"/>
            </a:lvl5pPr>
            <a:lvl6pPr marL="2284789" indent="0">
              <a:buNone/>
              <a:defRPr sz="2000"/>
            </a:lvl6pPr>
            <a:lvl7pPr marL="2741748" indent="0">
              <a:buNone/>
              <a:defRPr sz="2000"/>
            </a:lvl7pPr>
            <a:lvl8pPr marL="3198706" indent="0">
              <a:buNone/>
              <a:defRPr sz="2000"/>
            </a:lvl8pPr>
            <a:lvl9pPr marL="3655663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58" indent="0">
              <a:buNone/>
              <a:defRPr sz="1200"/>
            </a:lvl2pPr>
            <a:lvl3pPr marL="913916" indent="0">
              <a:buNone/>
              <a:defRPr sz="1000"/>
            </a:lvl3pPr>
            <a:lvl4pPr marL="1370874" indent="0">
              <a:buNone/>
              <a:defRPr sz="900"/>
            </a:lvl4pPr>
            <a:lvl5pPr marL="1827832" indent="0">
              <a:buNone/>
              <a:defRPr sz="900"/>
            </a:lvl5pPr>
            <a:lvl6pPr marL="2284789" indent="0">
              <a:buNone/>
              <a:defRPr sz="900"/>
            </a:lvl6pPr>
            <a:lvl7pPr marL="2741748" indent="0">
              <a:buNone/>
              <a:defRPr sz="900"/>
            </a:lvl7pPr>
            <a:lvl8pPr marL="3198706" indent="0">
              <a:buNone/>
              <a:defRPr sz="900"/>
            </a:lvl8pPr>
            <a:lvl9pPr marL="365566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A65D6AE-567A-47E6-B3AC-264AD5C72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A25486A-F471-4A4C-A3AB-830DA6E81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9D4FE-E347-467C-A842-33E427A59730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AF19D-79B1-4B0F-8DDA-7F9BBA552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91392" tIns="45696" rIns="91392" bIns="45696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D89C94D-71B3-4584-BE98-7D56073B5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9500" y="6172200"/>
            <a:ext cx="1201738" cy="365125"/>
          </a:xfrm>
          <a:prstGeom prst="rect">
            <a:avLst/>
          </a:prstGeom>
        </p:spPr>
        <p:txBody>
          <a:bodyPr lIns="91408" tIns="45704" rIns="91408" bIns="45704"/>
          <a:lstStyle>
            <a:lvl1pPr defTabSz="914077" eaLnBrk="0" hangingPunct="0">
              <a:defRPr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61138"/>
            <a:ext cx="2895600" cy="296862"/>
          </a:xfrm>
          <a:prstGeom prst="rect">
            <a:avLst/>
          </a:prstGeom>
        </p:spPr>
        <p:txBody>
          <a:bodyPr lIns="91408" tIns="45704" rIns="91408" bIns="45704"/>
          <a:lstStyle>
            <a:lvl1pPr defTabSz="914077" eaLnBrk="0" hangingPunct="0">
              <a:defRPr>
                <a:solidFill>
                  <a:prstClr val="black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15943BF-2315-4567-AAB5-1C1B303991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0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8" y="5127625"/>
            <a:ext cx="923925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0133" tIns="40067" rIns="80133" bIns="40067"/>
          <a:lstStyle>
            <a:lvl1pPr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5802" indent="2783">
              <a:defRPr>
                <a:latin typeface="+mj-lt"/>
              </a:defRPr>
            </a:lvl2pPr>
            <a:lvl3pPr marL="550914" indent="-228156">
              <a:tabLst/>
              <a:defRPr>
                <a:latin typeface="+mj-lt"/>
              </a:defRPr>
            </a:lvl3pPr>
            <a:lvl4pPr marL="0" indent="31580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0"/>
            <a:ext cx="7337192" cy="1105803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6F3D1525-EF79-4449-9B1A-292553AADC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8585" indent="0">
              <a:defRPr>
                <a:latin typeface="+mj-lt"/>
              </a:defRPr>
            </a:lvl2pPr>
            <a:lvl3pPr marL="550914" indent="-228156">
              <a:defRPr>
                <a:latin typeface="+mj-lt"/>
              </a:defRPr>
            </a:lvl3pPr>
            <a:lvl4pPr marL="0" indent="315802">
              <a:defRPr>
                <a:latin typeface="+mj-lt"/>
              </a:defRPr>
            </a:lvl4pPr>
            <a:lvl5pPr marL="125764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0"/>
            <a:ext cx="7337901" cy="1105803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D5ECD05D-564F-496E-9349-AD754EE57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2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3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4B126D71-55CF-446F-850A-BAF9EA95C1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0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F2BFD460-CD6F-42F1-BFED-5FACD88DE9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5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89517BFB-9E47-438F-9F8A-1E790E1C4B9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908442B8-7D9E-496F-B81A-8FF8374A0EC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0"/>
            <a:ext cx="566738" cy="650875"/>
          </a:xfrm>
        </p:spPr>
        <p:txBody>
          <a:bodyPr/>
          <a:lstStyle>
            <a:lvl1pPr>
              <a:defRPr/>
            </a:lvl1pPr>
          </a:lstStyle>
          <a:p>
            <a:fld id="{36CD87C0-F775-4DA2-B50D-378497D990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5AB0D-7A2A-47FC-9A75-E087B1BC92B9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204B-5F0A-4554-8705-227ECFC40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5501F911-67E7-4747-B6DB-4DCC852C15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39" indent="0">
              <a:buNone/>
              <a:defRPr sz="2800"/>
            </a:lvl2pPr>
            <a:lvl3pPr marL="914077" indent="0">
              <a:buNone/>
              <a:defRPr sz="2400"/>
            </a:lvl3pPr>
            <a:lvl4pPr marL="1371116" indent="0">
              <a:buNone/>
              <a:defRPr sz="2000"/>
            </a:lvl4pPr>
            <a:lvl5pPr marL="1828155" indent="0">
              <a:buNone/>
              <a:defRPr sz="2000"/>
            </a:lvl5pPr>
            <a:lvl6pPr marL="2285192" indent="0">
              <a:buNone/>
              <a:defRPr sz="2000"/>
            </a:lvl6pPr>
            <a:lvl7pPr marL="2742232" indent="0">
              <a:buNone/>
              <a:defRPr sz="2000"/>
            </a:lvl7pPr>
            <a:lvl8pPr marL="3199271" indent="0">
              <a:buNone/>
              <a:defRPr sz="2000"/>
            </a:lvl8pPr>
            <a:lvl9pPr marL="3656308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631EA92D-AA9F-480C-9979-8F5335BE54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76E48771-C08A-4809-9400-6B3336BE8A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D3ADE746-889F-460F-A76A-D3D2B48A18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424E547-91C3-41D4-8DD8-F445561DA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3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6"/>
            <a:ext cx="8482012" cy="4818761"/>
          </a:xfrm>
        </p:spPr>
        <p:txBody>
          <a:bodyPr lIns="0" tIns="0" rIns="0" bIns="0"/>
          <a:lstStyle>
            <a:lvl1pPr marL="176182" indent="-176182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299" indent="-184118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480" indent="-176182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598" indent="-184118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780" indent="-176182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104E72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8854E0A-0C0E-4BD3-AAF0-9846D38E5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C21594F-699B-4935-B273-017ABC133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35B76B7-F766-429C-BCC1-E6E2BF821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219E7C92-5164-4A16-9C67-74318B3C7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FF03DB4-352C-4C54-80A8-A448BC4AB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B331-758C-49BA-A60F-1D076B154D72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1D47-8614-4E0A-9A05-F795E8782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1705DD3-1535-48D3-BE2C-128D9122A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540B22D-E757-4B77-83DF-198C8151B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32A9727-5F39-47E4-906C-7D13EFB480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2A47685-66A9-4C52-B970-FF9B62CDE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C10CEFE-219A-4BAC-B71E-35956020E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29500" y="6172200"/>
            <a:ext cx="1201738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61138"/>
            <a:ext cx="2895600" cy="29686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rgbClr val="000000"/>
                </a:solidFill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077" eaLnBrk="1" fontAlgn="auto" hangingPunct="1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21DE8A68-37E8-41A9-8822-14469A7534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6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71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C8D2966-0A07-4E85-96DD-E6B99B9BF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BD9C17E-79FB-43C6-8E68-78C459529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9" y="1606873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CD6CA91-081D-4C31-8AE9-75F174FEC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1F092-2997-4AC5-AF78-75AB471CDAED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2473B-FADF-42F3-919C-555FB50F5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2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1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0373F6F-C9BF-4333-9951-4A462E78A5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3DC4F27-8584-4378-A305-6475A4559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 rtlCol="0"/>
          <a:lstStyle>
            <a:lvl1pPr algn="ctr"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 i="0">
                <a:solidFill>
                  <a:prstClr val="white"/>
                </a:solidFill>
                <a:latin typeface="+mj-lt"/>
                <a:cs typeface="Arial" pitchFamily="34" charset="0"/>
              </a:defRPr>
            </a:lvl1pPr>
          </a:lstStyle>
          <a:p>
            <a:pPr>
              <a:defRPr/>
            </a:pPr>
            <a:fld id="{A625B960-BF8A-433F-9C78-58D6B62EA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99062B6-8F42-4252-89DA-0F1516AC9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8E8B27C-70C3-40D5-A051-131E9D771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8FA4960-0624-4226-A2DD-3F9E31200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14077" eaLnBrk="0" fontAlgn="auto" hangingPunct="0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14077" eaLnBrk="0" fontAlgn="auto" hangingPunct="0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17DB142-FD7D-416E-8F11-A08C30586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3826" indent="0" algn="ctr">
              <a:buNone/>
              <a:defRPr/>
            </a:lvl2pPr>
            <a:lvl3pPr marL="907645" indent="0" algn="ctr">
              <a:buNone/>
              <a:defRPr/>
            </a:lvl3pPr>
            <a:lvl4pPr marL="1361471" indent="0" algn="ctr">
              <a:buNone/>
              <a:defRPr/>
            </a:lvl4pPr>
            <a:lvl5pPr marL="1815300" indent="0" algn="ctr">
              <a:buNone/>
              <a:defRPr/>
            </a:lvl5pPr>
            <a:lvl6pPr marL="2269118" indent="0" algn="ctr">
              <a:buNone/>
              <a:defRPr/>
            </a:lvl6pPr>
            <a:lvl7pPr marL="2722940" indent="0" algn="ctr">
              <a:buNone/>
              <a:defRPr/>
            </a:lvl7pPr>
            <a:lvl8pPr marL="3176770" indent="0" algn="ctr">
              <a:buNone/>
              <a:defRPr/>
            </a:lvl8pPr>
            <a:lvl9pPr marL="363059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18AE75D6-94A3-4E01-A328-F1F788520E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5977" y="1600242"/>
            <a:ext cx="3595688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64065" y="1600242"/>
            <a:ext cx="3595687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C1618E77-7AAE-475F-ACC2-49B5C1AD11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826" indent="0">
              <a:buNone/>
              <a:defRPr sz="2000" b="1"/>
            </a:lvl2pPr>
            <a:lvl3pPr marL="907645" indent="0">
              <a:buNone/>
              <a:defRPr sz="1800" b="1"/>
            </a:lvl3pPr>
            <a:lvl4pPr marL="1361471" indent="0">
              <a:buNone/>
              <a:defRPr sz="1600" b="1"/>
            </a:lvl4pPr>
            <a:lvl5pPr marL="1815300" indent="0">
              <a:buNone/>
              <a:defRPr sz="1600" b="1"/>
            </a:lvl5pPr>
            <a:lvl6pPr marL="2269118" indent="0">
              <a:buNone/>
              <a:defRPr sz="1600" b="1"/>
            </a:lvl6pPr>
            <a:lvl7pPr marL="2722940" indent="0">
              <a:buNone/>
              <a:defRPr sz="1600" b="1"/>
            </a:lvl7pPr>
            <a:lvl8pPr marL="3176770" indent="0">
              <a:buNone/>
              <a:defRPr sz="1600" b="1"/>
            </a:lvl8pPr>
            <a:lvl9pPr marL="36305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6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826" indent="0">
              <a:buNone/>
              <a:defRPr sz="2000" b="1"/>
            </a:lvl2pPr>
            <a:lvl3pPr marL="907645" indent="0">
              <a:buNone/>
              <a:defRPr sz="1800" b="1"/>
            </a:lvl3pPr>
            <a:lvl4pPr marL="1361471" indent="0">
              <a:buNone/>
              <a:defRPr sz="1600" b="1"/>
            </a:lvl4pPr>
            <a:lvl5pPr marL="1815300" indent="0">
              <a:buNone/>
              <a:defRPr sz="1600" b="1"/>
            </a:lvl5pPr>
            <a:lvl6pPr marL="2269118" indent="0">
              <a:buNone/>
              <a:defRPr sz="1600" b="1"/>
            </a:lvl6pPr>
            <a:lvl7pPr marL="2722940" indent="0">
              <a:buNone/>
              <a:defRPr sz="1600" b="1"/>
            </a:lvl7pPr>
            <a:lvl8pPr marL="3176770" indent="0">
              <a:buNone/>
              <a:defRPr sz="1600" b="1"/>
            </a:lvl8pPr>
            <a:lvl9pPr marL="36305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6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4FFFE7FA-1218-4260-A236-7E85E9F6CD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39" indent="0">
              <a:buNone/>
              <a:defRPr sz="2800"/>
            </a:lvl2pPr>
            <a:lvl3pPr marL="914077" indent="0">
              <a:buNone/>
              <a:defRPr sz="2400"/>
            </a:lvl3pPr>
            <a:lvl4pPr marL="1371116" indent="0">
              <a:buNone/>
              <a:defRPr sz="2000"/>
            </a:lvl4pPr>
            <a:lvl5pPr marL="1828155" indent="0">
              <a:buNone/>
              <a:defRPr sz="2000"/>
            </a:lvl5pPr>
            <a:lvl6pPr marL="2285192" indent="0">
              <a:buNone/>
              <a:defRPr sz="2000"/>
            </a:lvl6pPr>
            <a:lvl7pPr marL="2742232" indent="0">
              <a:buNone/>
              <a:defRPr sz="2000"/>
            </a:lvl7pPr>
            <a:lvl8pPr marL="3199271" indent="0">
              <a:buNone/>
              <a:defRPr sz="2000"/>
            </a:lvl8pPr>
            <a:lvl9pPr marL="3656308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9" indent="0">
              <a:buNone/>
              <a:defRPr sz="1200"/>
            </a:lvl2pPr>
            <a:lvl3pPr marL="914077" indent="0">
              <a:buNone/>
              <a:defRPr sz="1000"/>
            </a:lvl3pPr>
            <a:lvl4pPr marL="1371116" indent="0">
              <a:buNone/>
              <a:defRPr sz="900"/>
            </a:lvl4pPr>
            <a:lvl5pPr marL="1828155" indent="0">
              <a:buNone/>
              <a:defRPr sz="900"/>
            </a:lvl5pPr>
            <a:lvl6pPr marL="2285192" indent="0">
              <a:buNone/>
              <a:defRPr sz="900"/>
            </a:lvl6pPr>
            <a:lvl7pPr marL="2742232" indent="0">
              <a:buNone/>
              <a:defRPr sz="900"/>
            </a:lvl7pPr>
            <a:lvl8pPr marL="3199271" indent="0">
              <a:buNone/>
              <a:defRPr sz="900"/>
            </a:lvl8pPr>
            <a:lvl9pPr marL="365630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8DF37-1544-43BA-A5C0-45F65B3F2005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1D978-8B79-42C8-899A-265560659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19980F06-D24B-4E16-8C74-3609C15800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045F2A98-309A-4421-9746-D32C9EE54B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3826" indent="0">
              <a:buNone/>
              <a:defRPr sz="1200"/>
            </a:lvl2pPr>
            <a:lvl3pPr marL="907645" indent="0">
              <a:buNone/>
              <a:defRPr sz="1000"/>
            </a:lvl3pPr>
            <a:lvl4pPr marL="1361471" indent="0">
              <a:buNone/>
              <a:defRPr sz="900"/>
            </a:lvl4pPr>
            <a:lvl5pPr marL="1815300" indent="0">
              <a:buNone/>
              <a:defRPr sz="900"/>
            </a:lvl5pPr>
            <a:lvl6pPr marL="2269118" indent="0">
              <a:buNone/>
              <a:defRPr sz="900"/>
            </a:lvl6pPr>
            <a:lvl7pPr marL="2722940" indent="0">
              <a:buNone/>
              <a:defRPr sz="900"/>
            </a:lvl7pPr>
            <a:lvl8pPr marL="3176770" indent="0">
              <a:buNone/>
              <a:defRPr sz="900"/>
            </a:lvl8pPr>
            <a:lvl9pPr marL="363059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0625822F-90D3-4817-A4B6-3D2EAF649D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3826" indent="0">
              <a:buNone/>
              <a:defRPr sz="2800"/>
            </a:lvl2pPr>
            <a:lvl3pPr marL="907645" indent="0">
              <a:buNone/>
              <a:defRPr sz="2400"/>
            </a:lvl3pPr>
            <a:lvl4pPr marL="1361471" indent="0">
              <a:buNone/>
              <a:defRPr sz="2000"/>
            </a:lvl4pPr>
            <a:lvl5pPr marL="1815300" indent="0">
              <a:buNone/>
              <a:defRPr sz="2000"/>
            </a:lvl5pPr>
            <a:lvl6pPr marL="2269118" indent="0">
              <a:buNone/>
              <a:defRPr sz="2000"/>
            </a:lvl6pPr>
            <a:lvl7pPr marL="2722940" indent="0">
              <a:buNone/>
              <a:defRPr sz="2000"/>
            </a:lvl7pPr>
            <a:lvl8pPr marL="3176770" indent="0">
              <a:buNone/>
              <a:defRPr sz="2000"/>
            </a:lvl8pPr>
            <a:lvl9pPr marL="363059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3826" indent="0">
              <a:buNone/>
              <a:defRPr sz="1200"/>
            </a:lvl2pPr>
            <a:lvl3pPr marL="907645" indent="0">
              <a:buNone/>
              <a:defRPr sz="1000"/>
            </a:lvl3pPr>
            <a:lvl4pPr marL="1361471" indent="0">
              <a:buNone/>
              <a:defRPr sz="900"/>
            </a:lvl4pPr>
            <a:lvl5pPr marL="1815300" indent="0">
              <a:buNone/>
              <a:defRPr sz="900"/>
            </a:lvl5pPr>
            <a:lvl6pPr marL="2269118" indent="0">
              <a:buNone/>
              <a:defRPr sz="900"/>
            </a:lvl6pPr>
            <a:lvl7pPr marL="2722940" indent="0">
              <a:buNone/>
              <a:defRPr sz="900"/>
            </a:lvl7pPr>
            <a:lvl8pPr marL="3176770" indent="0">
              <a:buNone/>
              <a:defRPr sz="900"/>
            </a:lvl8pPr>
            <a:lvl9pPr marL="363059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3F86909F-179B-4768-AD16-41AAA80D1B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ADDC5BA8-1C90-41B0-855D-D6B4F9463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600" y="490542"/>
            <a:ext cx="1835150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977" y="490542"/>
            <a:ext cx="5356225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algn="l"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BE360353-2093-4A3C-AAB2-FF937E45DD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79572" tIns="39787" rIns="79572" bIns="39787"/>
          <a:lstStyle/>
          <a:p>
            <a:pPr defTabSz="90764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+mn-lt"/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6" y="1606912"/>
            <a:ext cx="7320689" cy="4829253"/>
          </a:xfrm>
        </p:spPr>
        <p:txBody>
          <a:bodyPr/>
          <a:lstStyle>
            <a:lvl1pPr marL="316341" indent="0">
              <a:buFontTx/>
              <a:buNone/>
              <a:defRPr b="1">
                <a:latin typeface="+mj-lt"/>
              </a:defRPr>
            </a:lvl1pPr>
            <a:lvl2pPr marL="313576" indent="2783">
              <a:defRPr>
                <a:latin typeface="+mj-lt"/>
              </a:defRPr>
            </a:lvl2pPr>
            <a:lvl3pPr marL="547038" indent="-226552">
              <a:tabLst/>
              <a:defRPr>
                <a:latin typeface="+mj-lt"/>
              </a:defRPr>
            </a:lvl3pPr>
            <a:lvl4pPr marL="0" indent="313576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110"/>
            <a:ext cx="7337192" cy="1105803"/>
          </a:xfrm>
        </p:spPr>
        <p:txBody>
          <a:bodyPr/>
          <a:lstStyle>
            <a:lvl1pPr marL="0" marR="0" indent="0" defTabSz="9076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80B72202-53C3-4CCF-AFDF-F954B1E98F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6" y="1606912"/>
            <a:ext cx="7320689" cy="4829253"/>
          </a:xfrm>
        </p:spPr>
        <p:txBody>
          <a:bodyPr/>
          <a:lstStyle>
            <a:lvl1pPr marL="316341" indent="0">
              <a:buFontTx/>
              <a:buNone/>
              <a:defRPr b="1">
                <a:latin typeface="+mj-lt"/>
              </a:defRPr>
            </a:lvl1pPr>
            <a:lvl2pPr marL="316341" indent="0">
              <a:defRPr>
                <a:latin typeface="+mj-lt"/>
              </a:defRPr>
            </a:lvl2pPr>
            <a:lvl3pPr marL="547038" indent="-226552">
              <a:defRPr>
                <a:latin typeface="+mj-lt"/>
              </a:defRPr>
            </a:lvl3pPr>
            <a:lvl4pPr marL="0" indent="313576">
              <a:defRPr>
                <a:latin typeface="+mj-lt"/>
              </a:defRPr>
            </a:lvl4pPr>
            <a:lvl5pPr marL="124880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110"/>
            <a:ext cx="7337901" cy="1105803"/>
          </a:xfrm>
        </p:spPr>
        <p:txBody>
          <a:bodyPr/>
          <a:lstStyle>
            <a:lvl1pPr marL="0" marR="0" indent="0" defTabSz="9076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14077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>
                <a:solidFill>
                  <a:prstClr val="white"/>
                </a:solidFill>
                <a:latin typeface="+mn-lt"/>
              </a:defRPr>
            </a:lvl1pPr>
          </a:lstStyle>
          <a:p>
            <a:pPr>
              <a:defRPr/>
            </a:pPr>
            <a:fld id="{4C322411-66DA-47D0-8872-294CE3E6D3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l" defTabSz="914077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A9824B-D7D5-4E97-885A-FB2763C9DE6C}" type="datetimeFigureOut">
              <a:rPr lang="ru-RU"/>
              <a:pPr>
                <a:defRPr/>
              </a:pPr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ctr" defTabSz="91407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08" tIns="45704" rIns="91408" bIns="45704" rtlCol="0" anchor="ctr"/>
          <a:lstStyle>
            <a:lvl1pPr algn="r" defTabSz="914077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6E1339-B8ED-4206-94A8-9E35BED6F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89" r:id="rId2"/>
    <p:sldLayoutId id="2147483888" r:id="rId3"/>
    <p:sldLayoutId id="2147483887" r:id="rId4"/>
    <p:sldLayoutId id="2147483886" r:id="rId5"/>
    <p:sldLayoutId id="2147483885" r:id="rId6"/>
    <p:sldLayoutId id="2147483884" r:id="rId7"/>
    <p:sldLayoutId id="2147483883" r:id="rId8"/>
    <p:sldLayoutId id="2147483882" r:id="rId9"/>
    <p:sldLayoutId id="2147483881" r:id="rId10"/>
    <p:sldLayoutId id="2147483880" r:id="rId11"/>
  </p:sldLayoutIdLst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13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5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9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29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9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7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6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55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9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3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71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08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0"/>
            <a:ext cx="8101012" cy="11255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4485F"/>
            </a:outerShdw>
          </a:effectLst>
          <a:extLst/>
        </p:spPr>
        <p:txBody>
          <a:bodyPr vert="horz" wrap="none" lIns="91312" tIns="45656" rIns="91312" bIns="456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84313"/>
            <a:ext cx="8207375" cy="5040312"/>
          </a:xfrm>
          <a:prstGeom prst="rect">
            <a:avLst/>
          </a:prstGeom>
          <a:solidFill>
            <a:srgbClr val="E9EEF5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561138"/>
            <a:ext cx="827087" cy="296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r" defTabSz="914077" eaLnBrk="0" hangingPunct="0">
              <a:defRPr sz="1200" b="1">
                <a:solidFill>
                  <a:srgbClr val="1C3F5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9842BEC-D502-46C0-AA51-98EAC818C8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61138"/>
            <a:ext cx="28956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2" tIns="45656" rIns="91312" bIns="45656" numCol="1" anchor="t" anchorCtr="0" compatLnSpc="1">
            <a:prstTxWarp prst="textNoShape">
              <a:avLst/>
            </a:prstTxWarp>
          </a:bodyPr>
          <a:lstStyle>
            <a:lvl1pPr algn="ctr" defTabSz="914077"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22388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5pPr>
      <a:lvl6pPr marL="456555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6pPr>
      <a:lvl7pPr marL="913110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7pPr>
      <a:lvl8pPr marL="1369664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8pPr>
      <a:lvl9pPr marL="1826221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9pPr>
    </p:titleStyle>
    <p:bodyStyle>
      <a:lvl1pPr marL="265113" indent="-2651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17550" indent="-269875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60463" indent="-260350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19238" indent="-1762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871663" indent="-16986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328748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785304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241857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698415" indent="-172794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55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10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64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21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774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31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886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439" algn="l" defTabSz="913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>
            <a:lum/>
          </a:blip>
          <a:srcRect/>
          <a:stretch>
            <a:fillRect l="-2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0"/>
            <a:ext cx="8101012" cy="11255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4485F"/>
            </a:outerShdw>
          </a:effectLst>
          <a:extLst/>
        </p:spPr>
        <p:txBody>
          <a:bodyPr vert="horz" wrap="none" lIns="91344" tIns="45672" rIns="91344" bIns="456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3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84313"/>
            <a:ext cx="8207375" cy="5040312"/>
          </a:xfrm>
          <a:prstGeom prst="rect">
            <a:avLst/>
          </a:prstGeom>
          <a:solidFill>
            <a:srgbClr val="E9EEF5">
              <a:alpha val="50195"/>
            </a:srgbClr>
          </a:solidFill>
          <a:ln w="57150" cmpd="thinThick" algn="ctr">
            <a:solidFill>
              <a:srgbClr val="FFFFFF">
                <a:alpha val="50195"/>
              </a:srgbClr>
            </a:solidFill>
            <a:miter lim="800000"/>
            <a:headEnd/>
            <a:tailEnd/>
          </a:ln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37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3" y="6561138"/>
            <a:ext cx="827087" cy="296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>
            <a:lvl1pPr algn="r" defTabSz="914077" eaLnBrk="0" hangingPunct="0">
              <a:defRPr sz="1200" b="1">
                <a:solidFill>
                  <a:srgbClr val="1C3F54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CC9A1D36-B005-4A24-8723-B0B39D5FF6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61138"/>
            <a:ext cx="28956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44" tIns="45672" rIns="91344" bIns="45672" numCol="1" anchor="t" anchorCtr="0" compatLnSpc="1">
            <a:prstTxWarp prst="textNoShape">
              <a:avLst/>
            </a:prstTxWarp>
          </a:bodyPr>
          <a:lstStyle>
            <a:lvl1pPr algn="ctr" defTabSz="914077"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rgbClr val="22388F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5pPr>
      <a:lvl6pPr marL="456716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6pPr>
      <a:lvl7pPr marL="913432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7pPr>
      <a:lvl8pPr marL="1370148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8pPr>
      <a:lvl9pPr marL="1826865" algn="ctr" rtl="0" eaLnBrk="1" fontAlgn="base" hangingPunct="1">
        <a:spcBef>
          <a:spcPct val="0"/>
        </a:spcBef>
        <a:spcAft>
          <a:spcPct val="0"/>
        </a:spcAft>
        <a:defRPr sz="2800">
          <a:solidFill>
            <a:srgbClr val="1C3F54"/>
          </a:solidFill>
          <a:latin typeface="Impact" pitchFamily="34" charset="0"/>
        </a:defRPr>
      </a:lvl9pPr>
    </p:titleStyle>
    <p:bodyStyle>
      <a:lvl1pPr marL="265113" indent="-2651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17550" indent="-269875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60463" indent="-260350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19238" indent="-17621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871663" indent="-169863" algn="l" rtl="0" eaLnBrk="0" fontAlgn="base" hangingPunct="0">
        <a:spcBef>
          <a:spcPct val="0"/>
        </a:spcBef>
        <a:spcAft>
          <a:spcPct val="40000"/>
        </a:spcAft>
        <a:buClr>
          <a:srgbClr val="BE1002"/>
        </a:buClr>
        <a:buSzPct val="80000"/>
        <a:buFont typeface="Arial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329570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786287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243002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699720" indent="-172855" algn="l" rtl="0" eaLnBrk="1" fontAlgn="base" hangingPunct="1">
        <a:spcBef>
          <a:spcPct val="0"/>
        </a:spcBef>
        <a:spcAft>
          <a:spcPct val="40000"/>
        </a:spcAft>
        <a:buClr>
          <a:srgbClr val="AC1D2F"/>
        </a:buClr>
        <a:buSzPct val="80000"/>
        <a:buFont typeface="Arial" pitchFamily="34" charset="0"/>
        <a:buChar char="●"/>
        <a:defRPr sz="16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16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32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14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65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580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297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014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728" algn="l" defTabSz="9134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96" rIns="0" bIns="456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403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392" tIns="45696" rIns="91392" bIns="45696" numCol="1" anchor="ctr" anchorCtr="0" compatLnSpc="1">
            <a:prstTxWarp prst="textNoShape">
              <a:avLst/>
            </a:prstTxWarp>
          </a:bodyPr>
          <a:lstStyle>
            <a:lvl1pPr algn="r" defTabSz="914077" eaLnBrk="0" hangingPunct="0">
              <a:defRPr sz="1200">
                <a:solidFill>
                  <a:srgbClr val="89898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37860A4-D564-4E87-BEC4-5849BB7C1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44037" name="Рисунок 6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6" rIns="91392" bIns="45696" anchor="ctr"/>
          <a:lstStyle/>
          <a:p>
            <a:pPr algn="ctr" defTabSz="914077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4039" name="Объект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695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3916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08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7832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69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226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85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143" indent="-228479" algn="l" defTabSz="9139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1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74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32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89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48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706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63" algn="l" defTabSz="9139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50"/>
            <a:ext cx="73437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963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8" tIns="45704" rIns="91408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08" tIns="45704" rIns="91408" bIns="45704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  <a:latin typeface="Calibri" pitchFamily="34" charset="0"/>
                <a:cs typeface="Arial" charset="0"/>
              </a:defRPr>
            </a:lvl1pPr>
          </a:lstStyle>
          <a:p>
            <a:fld id="{CC507941-4EB5-4573-9EC8-3CCD962519E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666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330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1995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660" algn="l" defTabSz="914018" rtl="0" fontAlgn="base">
        <a:lnSpc>
          <a:spcPts val="455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809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1763" indent="-1085850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344488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3713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5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90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29" indent="-228519" algn="l" defTabSz="9140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9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7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16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55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9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32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71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08" algn="l" defTabSz="9140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12" rIns="0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9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fld id="{5C51E56E-9CF2-495B-B96F-EA824DC74E81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82949" name="Рисунок 6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defTabSz="914400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2951" name="Объект 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119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239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358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477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fld id="{747E2C4B-D8FE-448B-8860-AE59925FF48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4148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2" tIns="45376" rIns="90752" bIns="453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0752" tIns="45376" rIns="90752" bIns="45376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47A3CA34-7576-4B53-BC70-1C6AB2B8CA2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hf hdr="0" ftr="0" dt="0"/>
  <p:txStyles>
    <p:titleStyle>
      <a:lvl1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4875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3826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07645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61471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15300" algn="l" defTabSz="906073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4325" algn="l" defTabSz="904875" rtl="0" eaLnBrk="0" fontAlgn="base" hangingPunct="0">
        <a:spcBef>
          <a:spcPct val="20000"/>
        </a:spcBef>
        <a:spcAft>
          <a:spcPct val="0"/>
        </a:spcAft>
        <a:buFont typeface="+mj-lt"/>
        <a:defRPr sz="3200">
          <a:solidFill>
            <a:srgbClr val="005AA9"/>
          </a:solidFill>
          <a:latin typeface="+mn-lt"/>
          <a:ea typeface="+mn-ea"/>
          <a:cs typeface="+mn-cs"/>
        </a:defRPr>
      </a:lvl1pPr>
      <a:lvl2pPr marL="314325" algn="l" defTabSz="904875" rtl="0" eaLnBrk="0" fontAlgn="base" hangingPunct="0">
        <a:spcBef>
          <a:spcPct val="20000"/>
        </a:spcBef>
        <a:spcAft>
          <a:spcPct val="0"/>
        </a:spcAft>
        <a:buFont typeface="Arial" charset="0"/>
        <a:defRPr sz="2100">
          <a:solidFill>
            <a:srgbClr val="504F53"/>
          </a:solidFill>
          <a:latin typeface="+mn-lt"/>
        </a:defRPr>
      </a:lvl2pPr>
      <a:lvl3pPr marL="619125" indent="-223838" algn="l" defTabSz="9048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>
          <a:solidFill>
            <a:srgbClr val="504F53"/>
          </a:solidFill>
          <a:latin typeface="+mn-lt"/>
        </a:defRPr>
      </a:lvl3pPr>
      <a:lvl4pPr indent="311150" algn="just" defTabSz="90487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>
          <a:solidFill>
            <a:srgbClr val="504F53"/>
          </a:solidFill>
          <a:latin typeface="+mn-lt"/>
        </a:defRPr>
      </a:lvl4pPr>
      <a:lvl5pPr marL="1247775" algn="l" defTabSz="904875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5pPr>
      <a:lvl6pPr marL="1701843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6pPr>
      <a:lvl7pPr marL="2155663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7pPr>
      <a:lvl8pPr marL="2609492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8pPr>
      <a:lvl9pPr marL="3063311" algn="l" defTabSz="90607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26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645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471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30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118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294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677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0590" algn="l" defTabSz="9076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consultantplus://offline/ref=282948F0952F5A0DCE95E76814F378D6214CC2B375DA5172F34641C97D282D884AD42B8973035096OA14N" TargetMode="Externa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Заголовок 3"/>
          <p:cNvSpPr txBox="1">
            <a:spLocks/>
          </p:cNvSpPr>
          <p:nvPr/>
        </p:nvSpPr>
        <p:spPr bwMode="auto">
          <a:xfrm>
            <a:off x="460375" y="188913"/>
            <a:ext cx="7810500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4" rIns="91408" bIns="45704"/>
          <a:lstStyle/>
          <a:p>
            <a:pPr>
              <a:lnSpc>
                <a:spcPts val="4563"/>
              </a:lnSpc>
            </a:pPr>
            <a:r>
              <a:rPr lang="ru-RU" sz="28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Межрегиональная инспекция ФНС России </a:t>
            </a:r>
          </a:p>
          <a:p>
            <a:pPr>
              <a:lnSpc>
                <a:spcPts val="4563"/>
              </a:lnSpc>
            </a:pPr>
            <a:r>
              <a:rPr lang="ru-RU" sz="28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 крупнейшим налогоплательщикам №1</a:t>
            </a:r>
          </a:p>
        </p:txBody>
      </p:sp>
      <p:sp>
        <p:nvSpPr>
          <p:cNvPr id="4" name="Заголовок 3"/>
          <p:cNvSpPr>
            <a:spLocks/>
          </p:cNvSpPr>
          <p:nvPr/>
        </p:nvSpPr>
        <p:spPr bwMode="auto">
          <a:xfrm>
            <a:off x="3298825" y="4868863"/>
            <a:ext cx="3600450" cy="1484312"/>
          </a:xfrm>
          <a:prstGeom prst="rect">
            <a:avLst/>
          </a:prstGeom>
          <a:noFill/>
          <a:ln>
            <a:noFill/>
          </a:ln>
          <a:extLst/>
        </p:spPr>
        <p:txBody>
          <a:bodyPr lIns="91408" tIns="45704" rIns="91408" bIns="45704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17375E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17375E"/>
                </a:solidFill>
                <a:latin typeface="Arial Black" pitchFamily="34" charset="0"/>
              </a:rPr>
            </a:br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г. Москва                </a:t>
            </a:r>
            <a:b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12 сентября 2018 года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l="13134" r="13507" b="1805"/>
          <a:stretch/>
        </p:blipFill>
        <p:spPr>
          <a:xfrm>
            <a:off x="7749859" y="199853"/>
            <a:ext cx="1147636" cy="1152128"/>
          </a:xfrm>
          <a:prstGeom prst="ellipse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877528" y="2967192"/>
            <a:ext cx="3190618" cy="859290"/>
          </a:xfrm>
          <a:custGeom>
            <a:avLst/>
            <a:gdLst>
              <a:gd name="connsiteX0" fmla="*/ 0 w 2016527"/>
              <a:gd name="connsiteY0" fmla="*/ 67297 h 672965"/>
              <a:gd name="connsiteX1" fmla="*/ 67297 w 2016527"/>
              <a:gd name="connsiteY1" fmla="*/ 0 h 672965"/>
              <a:gd name="connsiteX2" fmla="*/ 1949231 w 2016527"/>
              <a:gd name="connsiteY2" fmla="*/ 0 h 672965"/>
              <a:gd name="connsiteX3" fmla="*/ 2016528 w 2016527"/>
              <a:gd name="connsiteY3" fmla="*/ 67297 h 672965"/>
              <a:gd name="connsiteX4" fmla="*/ 2016527 w 2016527"/>
              <a:gd name="connsiteY4" fmla="*/ 605669 h 672965"/>
              <a:gd name="connsiteX5" fmla="*/ 1949230 w 2016527"/>
              <a:gd name="connsiteY5" fmla="*/ 672966 h 672965"/>
              <a:gd name="connsiteX6" fmla="*/ 67297 w 2016527"/>
              <a:gd name="connsiteY6" fmla="*/ 672965 h 672965"/>
              <a:gd name="connsiteX7" fmla="*/ 0 w 2016527"/>
              <a:gd name="connsiteY7" fmla="*/ 605668 h 672965"/>
              <a:gd name="connsiteX8" fmla="*/ 0 w 2016527"/>
              <a:gd name="connsiteY8" fmla="*/ 67297 h 67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6527" h="672965">
                <a:moveTo>
                  <a:pt x="0" y="67297"/>
                </a:moveTo>
                <a:cubicBezTo>
                  <a:pt x="0" y="30130"/>
                  <a:pt x="30130" y="0"/>
                  <a:pt x="67297" y="0"/>
                </a:cubicBezTo>
                <a:lnTo>
                  <a:pt x="1949231" y="0"/>
                </a:lnTo>
                <a:cubicBezTo>
                  <a:pt x="1986398" y="0"/>
                  <a:pt x="2016528" y="30130"/>
                  <a:pt x="2016528" y="67297"/>
                </a:cubicBezTo>
                <a:cubicBezTo>
                  <a:pt x="2016528" y="246754"/>
                  <a:pt x="2016527" y="426212"/>
                  <a:pt x="2016527" y="605669"/>
                </a:cubicBezTo>
                <a:cubicBezTo>
                  <a:pt x="2016527" y="642836"/>
                  <a:pt x="1986397" y="672966"/>
                  <a:pt x="1949230" y="672966"/>
                </a:cubicBezTo>
                <a:lnTo>
                  <a:pt x="67297" y="672965"/>
                </a:lnTo>
                <a:cubicBezTo>
                  <a:pt x="30130" y="672965"/>
                  <a:pt x="0" y="642835"/>
                  <a:pt x="0" y="605668"/>
                </a:cubicBezTo>
                <a:lnTo>
                  <a:pt x="0" y="67297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50652" tIns="39525" rIns="50652" bIns="39525" spcCol="1113" anchor="ctr"/>
          <a:lstStyle/>
          <a:p>
            <a:pPr algn="ctr" defTabSz="778934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00" b="1" dirty="0">
                <a:solidFill>
                  <a:prstClr val="black"/>
                </a:solidFill>
              </a:rPr>
              <a:t>Формализованные пояснения в </a:t>
            </a:r>
            <a:r>
              <a:rPr lang="en-US" sz="2100" b="1" dirty="0">
                <a:solidFill>
                  <a:prstClr val="black"/>
                </a:solidFill>
              </a:rPr>
              <a:t>XML </a:t>
            </a:r>
            <a:r>
              <a:rPr lang="ru-RU" sz="2100" b="1" dirty="0">
                <a:solidFill>
                  <a:prstClr val="black"/>
                </a:solidFill>
              </a:rPr>
              <a:t>формате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692804" y="1208440"/>
            <a:ext cx="8066264" cy="1108248"/>
          </a:xfrm>
          <a:custGeom>
            <a:avLst/>
            <a:gdLst>
              <a:gd name="connsiteX0" fmla="*/ 0 w 1345930"/>
              <a:gd name="connsiteY0" fmla="*/ 67297 h 672965"/>
              <a:gd name="connsiteX1" fmla="*/ 67297 w 1345930"/>
              <a:gd name="connsiteY1" fmla="*/ 0 h 672965"/>
              <a:gd name="connsiteX2" fmla="*/ 1278634 w 1345930"/>
              <a:gd name="connsiteY2" fmla="*/ 0 h 672965"/>
              <a:gd name="connsiteX3" fmla="*/ 1345931 w 1345930"/>
              <a:gd name="connsiteY3" fmla="*/ 67297 h 672965"/>
              <a:gd name="connsiteX4" fmla="*/ 1345930 w 1345930"/>
              <a:gd name="connsiteY4" fmla="*/ 605669 h 672965"/>
              <a:gd name="connsiteX5" fmla="*/ 1278633 w 1345930"/>
              <a:gd name="connsiteY5" fmla="*/ 672966 h 672965"/>
              <a:gd name="connsiteX6" fmla="*/ 67297 w 1345930"/>
              <a:gd name="connsiteY6" fmla="*/ 672965 h 672965"/>
              <a:gd name="connsiteX7" fmla="*/ 0 w 1345930"/>
              <a:gd name="connsiteY7" fmla="*/ 605668 h 672965"/>
              <a:gd name="connsiteX8" fmla="*/ 0 w 1345930"/>
              <a:gd name="connsiteY8" fmla="*/ 67297 h 67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5930" h="672965">
                <a:moveTo>
                  <a:pt x="0" y="67297"/>
                </a:moveTo>
                <a:cubicBezTo>
                  <a:pt x="0" y="30130"/>
                  <a:pt x="30130" y="0"/>
                  <a:pt x="67297" y="0"/>
                </a:cubicBezTo>
                <a:lnTo>
                  <a:pt x="1278634" y="0"/>
                </a:lnTo>
                <a:cubicBezTo>
                  <a:pt x="1315801" y="0"/>
                  <a:pt x="1345931" y="30130"/>
                  <a:pt x="1345931" y="67297"/>
                </a:cubicBezTo>
                <a:cubicBezTo>
                  <a:pt x="1345931" y="246754"/>
                  <a:pt x="1345930" y="426212"/>
                  <a:pt x="1345930" y="605669"/>
                </a:cubicBezTo>
                <a:cubicBezTo>
                  <a:pt x="1345930" y="642836"/>
                  <a:pt x="1315800" y="672966"/>
                  <a:pt x="1278633" y="672966"/>
                </a:cubicBezTo>
                <a:lnTo>
                  <a:pt x="67297" y="672965"/>
                </a:lnTo>
                <a:cubicBezTo>
                  <a:pt x="30130" y="672965"/>
                  <a:pt x="0" y="642835"/>
                  <a:pt x="0" y="605668"/>
                </a:cubicBezTo>
                <a:lnTo>
                  <a:pt x="0" y="67297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5631" tIns="29511" rIns="35631" bIns="29511" spcCol="1113" anchor="ctr"/>
          <a:lstStyle/>
          <a:p>
            <a:pPr algn="ctr" defTabSz="428413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00" b="1" dirty="0">
                <a:solidFill>
                  <a:prstClr val="black"/>
                </a:solidFill>
              </a:rPr>
              <a:t>Направлено требование по выявленным расхождениям в соответствии с п.3 ст. 88 НК РФ посредством программного комплекса АСК НДС-2 налоговым декларациям по НДС</a:t>
            </a:r>
          </a:p>
        </p:txBody>
      </p:sp>
      <p:grpSp>
        <p:nvGrpSpPr>
          <p:cNvPr id="181255" name="Group 252"/>
          <p:cNvGrpSpPr>
            <a:grpSpLocks/>
          </p:cNvGrpSpPr>
          <p:nvPr/>
        </p:nvGrpSpPr>
        <p:grpSpPr bwMode="auto">
          <a:xfrm>
            <a:off x="4184650" y="3603625"/>
            <a:ext cx="747713" cy="654050"/>
            <a:chOff x="2895600" y="5334000"/>
            <a:chExt cx="838200" cy="762000"/>
          </a:xfrm>
        </p:grpSpPr>
        <p:grpSp>
          <p:nvGrpSpPr>
            <p:cNvPr id="181265" name="Group 251"/>
            <p:cNvGrpSpPr>
              <a:grpSpLocks/>
            </p:cNvGrpSpPr>
            <p:nvPr/>
          </p:nvGrpSpPr>
          <p:grpSpPr bwMode="auto">
            <a:xfrm>
              <a:off x="3048008" y="5333980"/>
              <a:ext cx="685800" cy="762004"/>
              <a:chOff x="6248409" y="5029180"/>
              <a:chExt cx="685800" cy="762004"/>
            </a:xfrm>
          </p:grpSpPr>
          <p:grpSp>
            <p:nvGrpSpPr>
              <p:cNvPr id="181273" name="Group 182"/>
              <p:cNvGrpSpPr>
                <a:grpSpLocks/>
              </p:cNvGrpSpPr>
              <p:nvPr/>
            </p:nvGrpSpPr>
            <p:grpSpPr bwMode="auto">
              <a:xfrm>
                <a:off x="6248409" y="5486385"/>
                <a:ext cx="685800" cy="304799"/>
                <a:chOff x="3024" y="2638"/>
                <a:chExt cx="774" cy="376"/>
              </a:xfrm>
            </p:grpSpPr>
            <p:sp>
              <p:nvSpPr>
                <p:cNvPr id="181293" name="Freeform 183"/>
                <p:cNvSpPr>
                  <a:spLocks/>
                </p:cNvSpPr>
                <p:nvPr/>
              </p:nvSpPr>
              <p:spPr bwMode="auto">
                <a:xfrm>
                  <a:off x="3026" y="2720"/>
                  <a:ext cx="447" cy="289"/>
                </a:xfrm>
                <a:custGeom>
                  <a:avLst/>
                  <a:gdLst>
                    <a:gd name="T0" fmla="*/ 0 w 447"/>
                    <a:gd name="T1" fmla="*/ 0 h 289"/>
                    <a:gd name="T2" fmla="*/ 0 w 447"/>
                    <a:gd name="T3" fmla="*/ 147 h 289"/>
                    <a:gd name="T4" fmla="*/ 447 w 447"/>
                    <a:gd name="T5" fmla="*/ 289 h 289"/>
                    <a:gd name="T6" fmla="*/ 447 w 447"/>
                    <a:gd name="T7" fmla="*/ 140 h 289"/>
                    <a:gd name="T8" fmla="*/ 0 w 447"/>
                    <a:gd name="T9" fmla="*/ 0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7"/>
                    <a:gd name="T16" fmla="*/ 0 h 289"/>
                    <a:gd name="T17" fmla="*/ 447 w 447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7" h="289">
                      <a:moveTo>
                        <a:pt x="0" y="0"/>
                      </a:moveTo>
                      <a:lnTo>
                        <a:pt x="0" y="147"/>
                      </a:lnTo>
                      <a:lnTo>
                        <a:pt x="447" y="289"/>
                      </a:lnTo>
                      <a:lnTo>
                        <a:pt x="447" y="1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4" name="Freeform 184"/>
                <p:cNvSpPr>
                  <a:spLocks/>
                </p:cNvSpPr>
                <p:nvPr/>
              </p:nvSpPr>
              <p:spPr bwMode="auto">
                <a:xfrm>
                  <a:off x="3033" y="2737"/>
                  <a:ext cx="432" cy="258"/>
                </a:xfrm>
                <a:custGeom>
                  <a:avLst/>
                  <a:gdLst>
                    <a:gd name="T0" fmla="*/ 0 w 432"/>
                    <a:gd name="T1" fmla="*/ 0 h 258"/>
                    <a:gd name="T2" fmla="*/ 0 w 432"/>
                    <a:gd name="T3" fmla="*/ 121 h 258"/>
                    <a:gd name="T4" fmla="*/ 432 w 432"/>
                    <a:gd name="T5" fmla="*/ 258 h 258"/>
                    <a:gd name="T6" fmla="*/ 432 w 432"/>
                    <a:gd name="T7" fmla="*/ 135 h 258"/>
                    <a:gd name="T8" fmla="*/ 0 w 432"/>
                    <a:gd name="T9" fmla="*/ 0 h 2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2"/>
                    <a:gd name="T16" fmla="*/ 0 h 258"/>
                    <a:gd name="T17" fmla="*/ 432 w 432"/>
                    <a:gd name="T18" fmla="*/ 258 h 2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2" h="258">
                      <a:moveTo>
                        <a:pt x="0" y="0"/>
                      </a:moveTo>
                      <a:lnTo>
                        <a:pt x="0" y="121"/>
                      </a:lnTo>
                      <a:lnTo>
                        <a:pt x="432" y="258"/>
                      </a:lnTo>
                      <a:lnTo>
                        <a:pt x="432" y="1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ACBE"/>
                    </a:gs>
                    <a:gs pos="100000">
                      <a:srgbClr val="B4B9C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5" name="Freeform 185"/>
                <p:cNvSpPr>
                  <a:spLocks/>
                </p:cNvSpPr>
                <p:nvPr/>
              </p:nvSpPr>
              <p:spPr bwMode="auto">
                <a:xfrm>
                  <a:off x="3473" y="2782"/>
                  <a:ext cx="321" cy="229"/>
                </a:xfrm>
                <a:custGeom>
                  <a:avLst/>
                  <a:gdLst>
                    <a:gd name="T0" fmla="*/ 0 w 321"/>
                    <a:gd name="T1" fmla="*/ 78 h 229"/>
                    <a:gd name="T2" fmla="*/ 0 w 321"/>
                    <a:gd name="T3" fmla="*/ 229 h 229"/>
                    <a:gd name="T4" fmla="*/ 321 w 321"/>
                    <a:gd name="T5" fmla="*/ 149 h 229"/>
                    <a:gd name="T6" fmla="*/ 321 w 321"/>
                    <a:gd name="T7" fmla="*/ 0 h 229"/>
                    <a:gd name="T8" fmla="*/ 0 w 321"/>
                    <a:gd name="T9" fmla="*/ 78 h 2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1"/>
                    <a:gd name="T16" fmla="*/ 0 h 229"/>
                    <a:gd name="T17" fmla="*/ 321 w 321"/>
                    <a:gd name="T18" fmla="*/ 229 h 2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1" h="229">
                      <a:moveTo>
                        <a:pt x="0" y="78"/>
                      </a:moveTo>
                      <a:lnTo>
                        <a:pt x="0" y="229"/>
                      </a:lnTo>
                      <a:lnTo>
                        <a:pt x="321" y="149"/>
                      </a:lnTo>
                      <a:lnTo>
                        <a:pt x="321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65B66"/>
                    </a:gs>
                    <a:gs pos="100000">
                      <a:srgbClr val="363B4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6" name="Freeform 186"/>
                <p:cNvSpPr>
                  <a:spLocks/>
                </p:cNvSpPr>
                <p:nvPr/>
              </p:nvSpPr>
              <p:spPr bwMode="auto">
                <a:xfrm>
                  <a:off x="3026" y="2642"/>
                  <a:ext cx="768" cy="218"/>
                </a:xfrm>
                <a:custGeom>
                  <a:avLst/>
                  <a:gdLst>
                    <a:gd name="T0" fmla="*/ 0 w 768"/>
                    <a:gd name="T1" fmla="*/ 78 h 218"/>
                    <a:gd name="T2" fmla="*/ 324 w 768"/>
                    <a:gd name="T3" fmla="*/ 0 h 218"/>
                    <a:gd name="T4" fmla="*/ 768 w 768"/>
                    <a:gd name="T5" fmla="*/ 140 h 218"/>
                    <a:gd name="T6" fmla="*/ 447 w 768"/>
                    <a:gd name="T7" fmla="*/ 218 h 218"/>
                    <a:gd name="T8" fmla="*/ 0 w 768"/>
                    <a:gd name="T9" fmla="*/ 78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8"/>
                    <a:gd name="T16" fmla="*/ 0 h 218"/>
                    <a:gd name="T17" fmla="*/ 768 w 768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8" h="218">
                      <a:moveTo>
                        <a:pt x="0" y="78"/>
                      </a:moveTo>
                      <a:lnTo>
                        <a:pt x="324" y="0"/>
                      </a:lnTo>
                      <a:lnTo>
                        <a:pt x="768" y="140"/>
                      </a:lnTo>
                      <a:lnTo>
                        <a:pt x="447" y="21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1C6"/>
                    </a:gs>
                    <a:gs pos="100000">
                      <a:srgbClr val="DFE0E5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7" name="Freeform 187"/>
                <p:cNvSpPr>
                  <a:spLocks/>
                </p:cNvSpPr>
                <p:nvPr/>
              </p:nvSpPr>
              <p:spPr bwMode="auto">
                <a:xfrm>
                  <a:off x="3194" y="2808"/>
                  <a:ext cx="83" cy="104"/>
                </a:xfrm>
                <a:custGeom>
                  <a:avLst/>
                  <a:gdLst>
                    <a:gd name="T0" fmla="*/ 2147483647 w 35"/>
                    <a:gd name="T1" fmla="*/ 2147483647 h 44"/>
                    <a:gd name="T2" fmla="*/ 2147483647 w 35"/>
                    <a:gd name="T3" fmla="*/ 2147483647 h 44"/>
                    <a:gd name="T4" fmla="*/ 2092842703 w 35"/>
                    <a:gd name="T5" fmla="*/ 2147483647 h 44"/>
                    <a:gd name="T6" fmla="*/ 2147483647 w 35"/>
                    <a:gd name="T7" fmla="*/ 827460018 h 44"/>
                    <a:gd name="T8" fmla="*/ 2147483647 w 35"/>
                    <a:gd name="T9" fmla="*/ 214748364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4"/>
                    <a:gd name="T17" fmla="*/ 35 w 35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4">
                      <a:moveTo>
                        <a:pt x="33" y="20"/>
                      </a:moveTo>
                      <a:cubicBezTo>
                        <a:pt x="35" y="32"/>
                        <a:pt x="30" y="42"/>
                        <a:pt x="21" y="43"/>
                      </a:cubicBezTo>
                      <a:cubicBezTo>
                        <a:pt x="13" y="44"/>
                        <a:pt x="4" y="36"/>
                        <a:pt x="2" y="24"/>
                      </a:cubicBezTo>
                      <a:cubicBezTo>
                        <a:pt x="0" y="12"/>
                        <a:pt x="5" y="2"/>
                        <a:pt x="13" y="1"/>
                      </a:cubicBezTo>
                      <a:cubicBezTo>
                        <a:pt x="22" y="0"/>
                        <a:pt x="31" y="8"/>
                        <a:pt x="33" y="20"/>
                      </a:cubicBez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8" name="Freeform 188"/>
                <p:cNvSpPr>
                  <a:spLocks/>
                </p:cNvSpPr>
                <p:nvPr/>
              </p:nvSpPr>
              <p:spPr bwMode="auto">
                <a:xfrm>
                  <a:off x="3203" y="2820"/>
                  <a:ext cx="64" cy="80"/>
                </a:xfrm>
                <a:custGeom>
                  <a:avLst/>
                  <a:gdLst>
                    <a:gd name="T0" fmla="*/ 2147483647 w 27"/>
                    <a:gd name="T1" fmla="*/ 2147483647 h 34"/>
                    <a:gd name="T2" fmla="*/ 2147483647 w 27"/>
                    <a:gd name="T3" fmla="*/ 2147483647 h 34"/>
                    <a:gd name="T4" fmla="*/ 871140371 w 27"/>
                    <a:gd name="T5" fmla="*/ 2147483647 h 34"/>
                    <a:gd name="T6" fmla="*/ 2147483647 w 27"/>
                    <a:gd name="T7" fmla="*/ 758055716 h 34"/>
                    <a:gd name="T8" fmla="*/ 2147483647 w 27"/>
                    <a:gd name="T9" fmla="*/ 2147483647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34"/>
                    <a:gd name="T17" fmla="*/ 27 w 27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34">
                      <a:moveTo>
                        <a:pt x="25" y="15"/>
                      </a:moveTo>
                      <a:cubicBezTo>
                        <a:pt x="27" y="25"/>
                        <a:pt x="23" y="33"/>
                        <a:pt x="16" y="33"/>
                      </a:cubicBezTo>
                      <a:cubicBezTo>
                        <a:pt x="10" y="34"/>
                        <a:pt x="3" y="28"/>
                        <a:pt x="1" y="19"/>
                      </a:cubicBezTo>
                      <a:cubicBezTo>
                        <a:pt x="0" y="10"/>
                        <a:pt x="4" y="2"/>
                        <a:pt x="10" y="1"/>
                      </a:cubicBezTo>
                      <a:cubicBezTo>
                        <a:pt x="17" y="0"/>
                        <a:pt x="24" y="6"/>
                        <a:pt x="25" y="15"/>
                      </a:cubicBez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9" name="Freeform 189"/>
                <p:cNvSpPr>
                  <a:spLocks/>
                </p:cNvSpPr>
                <p:nvPr/>
              </p:nvSpPr>
              <p:spPr bwMode="auto">
                <a:xfrm>
                  <a:off x="3206" y="2855"/>
                  <a:ext cx="61" cy="48"/>
                </a:xfrm>
                <a:custGeom>
                  <a:avLst/>
                  <a:gdLst>
                    <a:gd name="T0" fmla="*/ 2147483647 w 26"/>
                    <a:gd name="T1" fmla="*/ 2147483647 h 20"/>
                    <a:gd name="T2" fmla="*/ 0 w 26"/>
                    <a:gd name="T3" fmla="*/ 2147483647 h 20"/>
                    <a:gd name="T4" fmla="*/ 719942735 w 26"/>
                    <a:gd name="T5" fmla="*/ 2147483647 h 20"/>
                    <a:gd name="T6" fmla="*/ 2147483647 w 26"/>
                    <a:gd name="T7" fmla="*/ 2147483647 h 20"/>
                    <a:gd name="T8" fmla="*/ 2147483647 w 26"/>
                    <a:gd name="T9" fmla="*/ 1171680321 h 20"/>
                    <a:gd name="T10" fmla="*/ 2147483647 w 26"/>
                    <a:gd name="T11" fmla="*/ 0 h 20"/>
                    <a:gd name="T12" fmla="*/ 2147483647 w 26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20"/>
                    <a:gd name="T23" fmla="*/ 26 w 26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20">
                      <a:moveTo>
                        <a:pt x="15" y="18"/>
                      </a:moveTo>
                      <a:cubicBezTo>
                        <a:pt x="9" y="19"/>
                        <a:pt x="2" y="12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2" y="13"/>
                        <a:pt x="9" y="20"/>
                        <a:pt x="16" y="19"/>
                      </a:cubicBezTo>
                      <a:cubicBezTo>
                        <a:pt x="22" y="18"/>
                        <a:pt x="26" y="10"/>
                        <a:pt x="24" y="1"/>
                      </a:cubicBezTo>
                      <a:cubicBezTo>
                        <a:pt x="24" y="1"/>
                        <a:pt x="24" y="1"/>
                        <a:pt x="24" y="0"/>
                      </a:cubicBezTo>
                      <a:cubicBezTo>
                        <a:pt x="26" y="9"/>
                        <a:pt x="22" y="17"/>
                        <a:pt x="15" y="18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0" name="Freeform 190"/>
                <p:cNvSpPr>
                  <a:spLocks/>
                </p:cNvSpPr>
                <p:nvPr/>
              </p:nvSpPr>
              <p:spPr bwMode="auto">
                <a:xfrm>
                  <a:off x="3203" y="2817"/>
                  <a:ext cx="59" cy="48"/>
                </a:xfrm>
                <a:custGeom>
                  <a:avLst/>
                  <a:gdLst>
                    <a:gd name="T0" fmla="*/ 2147483647 w 25"/>
                    <a:gd name="T1" fmla="*/ 2147483647 h 20"/>
                    <a:gd name="T2" fmla="*/ 2147483647 w 25"/>
                    <a:gd name="T3" fmla="*/ 2147483647 h 20"/>
                    <a:gd name="T4" fmla="*/ 2147483647 w 25"/>
                    <a:gd name="T5" fmla="*/ 2147483647 h 20"/>
                    <a:gd name="T6" fmla="*/ 2147483647 w 25"/>
                    <a:gd name="T7" fmla="*/ 1171680321 h 20"/>
                    <a:gd name="T8" fmla="*/ 803494191 w 25"/>
                    <a:gd name="T9" fmla="*/ 2147483647 h 20"/>
                    <a:gd name="T10" fmla="*/ 803494191 w 25"/>
                    <a:gd name="T11" fmla="*/ 2147483647 h 20"/>
                    <a:gd name="T12" fmla="*/ 2147483647 w 25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"/>
                    <a:gd name="T22" fmla="*/ 0 h 20"/>
                    <a:gd name="T23" fmla="*/ 25 w 25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" h="20">
                      <a:moveTo>
                        <a:pt x="10" y="2"/>
                      </a:moveTo>
                      <a:cubicBezTo>
                        <a:pt x="17" y="2"/>
                        <a:pt x="23" y="8"/>
                        <a:pt x="25" y="1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3" y="7"/>
                        <a:pt x="17" y="0"/>
                        <a:pt x="10" y="1"/>
                      </a:cubicBezTo>
                      <a:cubicBezTo>
                        <a:pt x="4" y="2"/>
                        <a:pt x="0" y="10"/>
                        <a:pt x="1" y="19"/>
                      </a:cubicBezTo>
                      <a:cubicBezTo>
                        <a:pt x="1" y="19"/>
                        <a:pt x="1" y="19"/>
                        <a:pt x="1" y="20"/>
                      </a:cubicBezTo>
                      <a:cubicBezTo>
                        <a:pt x="0" y="11"/>
                        <a:pt x="4" y="3"/>
                        <a:pt x="10" y="2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1" name="Freeform 191"/>
                <p:cNvSpPr>
                  <a:spLocks/>
                </p:cNvSpPr>
                <p:nvPr/>
              </p:nvSpPr>
              <p:spPr bwMode="auto">
                <a:xfrm>
                  <a:off x="3218" y="2836"/>
                  <a:ext cx="35" cy="48"/>
                </a:xfrm>
                <a:custGeom>
                  <a:avLst/>
                  <a:gdLst>
                    <a:gd name="T0" fmla="*/ 2147483647 w 15"/>
                    <a:gd name="T1" fmla="*/ 2147483647 h 20"/>
                    <a:gd name="T2" fmla="*/ 2147483647 w 15"/>
                    <a:gd name="T3" fmla="*/ 2147483647 h 20"/>
                    <a:gd name="T4" fmla="*/ 0 w 15"/>
                    <a:gd name="T5" fmla="*/ 2147483647 h 20"/>
                    <a:gd name="T6" fmla="*/ 2147483647 w 15"/>
                    <a:gd name="T7" fmla="*/ 1171680321 h 20"/>
                    <a:gd name="T8" fmla="*/ 2147483647 w 15"/>
                    <a:gd name="T9" fmla="*/ 214748364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0"/>
                    <a:gd name="T17" fmla="*/ 15 w 15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0">
                      <a:moveTo>
                        <a:pt x="14" y="9"/>
                      </a:moveTo>
                      <a:cubicBezTo>
                        <a:pt x="15" y="14"/>
                        <a:pt x="13" y="19"/>
                        <a:pt x="9" y="19"/>
                      </a:cubicBezTo>
                      <a:cubicBezTo>
                        <a:pt x="5" y="20"/>
                        <a:pt x="1" y="16"/>
                        <a:pt x="0" y="11"/>
                      </a:cubicBezTo>
                      <a:cubicBezTo>
                        <a:pt x="0" y="6"/>
                        <a:pt x="2" y="1"/>
                        <a:pt x="6" y="1"/>
                      </a:cubicBezTo>
                      <a:cubicBezTo>
                        <a:pt x="9" y="0"/>
                        <a:pt x="13" y="4"/>
                        <a:pt x="14" y="9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2" name="Freeform 192"/>
                <p:cNvSpPr>
                  <a:spLocks noEditPoints="1"/>
                </p:cNvSpPr>
                <p:nvPr/>
              </p:nvSpPr>
              <p:spPr bwMode="auto">
                <a:xfrm>
                  <a:off x="3215" y="2834"/>
                  <a:ext cx="40" cy="52"/>
                </a:xfrm>
                <a:custGeom>
                  <a:avLst/>
                  <a:gdLst>
                    <a:gd name="T0" fmla="*/ 2147483647 w 17"/>
                    <a:gd name="T1" fmla="*/ 2147483647 h 22"/>
                    <a:gd name="T2" fmla="*/ 2147483647 w 17"/>
                    <a:gd name="T3" fmla="*/ 2147483647 h 22"/>
                    <a:gd name="T4" fmla="*/ 2147483647 w 17"/>
                    <a:gd name="T5" fmla="*/ 2147483647 h 22"/>
                    <a:gd name="T6" fmla="*/ 1783660828 w 17"/>
                    <a:gd name="T7" fmla="*/ 2147483647 h 22"/>
                    <a:gd name="T8" fmla="*/ 2147483647 w 17"/>
                    <a:gd name="T9" fmla="*/ 2147483647 h 22"/>
                    <a:gd name="T10" fmla="*/ 2147483647 w 17"/>
                    <a:gd name="T11" fmla="*/ 2147483647 h 22"/>
                    <a:gd name="T12" fmla="*/ 2147483647 w 17"/>
                    <a:gd name="T13" fmla="*/ 2147483647 h 22"/>
                    <a:gd name="T14" fmla="*/ 2147483647 w 17"/>
                    <a:gd name="T15" fmla="*/ 827460018 h 22"/>
                    <a:gd name="T16" fmla="*/ 1783660828 w 17"/>
                    <a:gd name="T17" fmla="*/ 2147483647 h 22"/>
                    <a:gd name="T18" fmla="*/ 0 w 17"/>
                    <a:gd name="T19" fmla="*/ 2147483647 h 22"/>
                    <a:gd name="T20" fmla="*/ 2147483647 w 17"/>
                    <a:gd name="T21" fmla="*/ 2147483647 h 22"/>
                    <a:gd name="T22" fmla="*/ 2147483647 w 17"/>
                    <a:gd name="T23" fmla="*/ 2147483647 h 22"/>
                    <a:gd name="T24" fmla="*/ 2147483647 w 17"/>
                    <a:gd name="T25" fmla="*/ 2147483647 h 22"/>
                    <a:gd name="T26" fmla="*/ 2147483647 w 17"/>
                    <a:gd name="T27" fmla="*/ 827460018 h 2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7"/>
                    <a:gd name="T43" fmla="*/ 0 h 22"/>
                    <a:gd name="T44" fmla="*/ 17 w 17"/>
                    <a:gd name="T45" fmla="*/ 22 h 2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7" h="22">
                      <a:moveTo>
                        <a:pt x="14" y="10"/>
                      </a:moveTo>
                      <a:cubicBezTo>
                        <a:pt x="15" y="13"/>
                        <a:pt x="14" y="16"/>
                        <a:pt x="13" y="18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7" y="20"/>
                        <a:pt x="3" y="16"/>
                        <a:pt x="2" y="12"/>
                      </a:cubicBezTo>
                      <a:cubicBezTo>
                        <a:pt x="2" y="9"/>
                        <a:pt x="2" y="6"/>
                        <a:pt x="4" y="5"/>
                      </a:cubicBezTo>
                      <a:cubicBezTo>
                        <a:pt x="4" y="3"/>
                        <a:pt x="6" y="3"/>
                        <a:pt x="7" y="3"/>
                      </a:cubicBezTo>
                      <a:cubicBezTo>
                        <a:pt x="10" y="2"/>
                        <a:pt x="13" y="6"/>
                        <a:pt x="14" y="10"/>
                      </a:cubicBezTo>
                      <a:close/>
                      <a:moveTo>
                        <a:pt x="6" y="1"/>
                      </a:moveTo>
                      <a:cubicBezTo>
                        <a:pt x="5" y="1"/>
                        <a:pt x="3" y="2"/>
                        <a:pt x="2" y="3"/>
                      </a:cubicBezTo>
                      <a:cubicBezTo>
                        <a:pt x="0" y="6"/>
                        <a:pt x="0" y="9"/>
                        <a:pt x="0" y="12"/>
                      </a:cubicBezTo>
                      <a:cubicBezTo>
                        <a:pt x="2" y="18"/>
                        <a:pt x="6" y="22"/>
                        <a:pt x="10" y="21"/>
                      </a:cubicBezTo>
                      <a:cubicBezTo>
                        <a:pt x="12" y="21"/>
                        <a:pt x="13" y="20"/>
                        <a:pt x="15" y="19"/>
                      </a:cubicBezTo>
                      <a:cubicBezTo>
                        <a:pt x="16" y="16"/>
                        <a:pt x="17" y="13"/>
                        <a:pt x="16" y="10"/>
                      </a:cubicBezTo>
                      <a:cubicBezTo>
                        <a:pt x="15" y="4"/>
                        <a:pt x="11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3" name="Freeform 193"/>
                <p:cNvSpPr>
                  <a:spLocks/>
                </p:cNvSpPr>
                <p:nvPr/>
              </p:nvSpPr>
              <p:spPr bwMode="auto">
                <a:xfrm>
                  <a:off x="3062" y="2798"/>
                  <a:ext cx="16" cy="24"/>
                </a:xfrm>
                <a:custGeom>
                  <a:avLst/>
                  <a:gdLst>
                    <a:gd name="T0" fmla="*/ 2147483647 w 7"/>
                    <a:gd name="T1" fmla="*/ 2147483647 h 10"/>
                    <a:gd name="T2" fmla="*/ 1664750285 w 7"/>
                    <a:gd name="T3" fmla="*/ 2147483647 h 10"/>
                    <a:gd name="T4" fmla="*/ 0 w 7"/>
                    <a:gd name="T5" fmla="*/ 2147483647 h 10"/>
                    <a:gd name="T6" fmla="*/ 1284907243 w 7"/>
                    <a:gd name="T7" fmla="*/ 0 h 10"/>
                    <a:gd name="T8" fmla="*/ 2147483647 w 7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"/>
                    <a:gd name="T16" fmla="*/ 0 h 10"/>
                    <a:gd name="T17" fmla="*/ 7 w 7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" h="10">
                      <a:moveTo>
                        <a:pt x="7" y="5"/>
                      </a:moveTo>
                      <a:cubicBezTo>
                        <a:pt x="7" y="7"/>
                        <a:pt x="6" y="9"/>
                        <a:pt x="4" y="10"/>
                      </a:cubicBezTo>
                      <a:cubicBezTo>
                        <a:pt x="2" y="10"/>
                        <a:pt x="1" y="8"/>
                        <a:pt x="0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4" y="0"/>
                        <a:pt x="6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4" name="Freeform 194"/>
                <p:cNvSpPr>
                  <a:spLocks noEditPoints="1"/>
                </p:cNvSpPr>
                <p:nvPr/>
              </p:nvSpPr>
              <p:spPr bwMode="auto">
                <a:xfrm>
                  <a:off x="3059" y="2796"/>
                  <a:ext cx="22" cy="29"/>
                </a:xfrm>
                <a:custGeom>
                  <a:avLst/>
                  <a:gdLst>
                    <a:gd name="T0" fmla="*/ 2147483647 w 9"/>
                    <a:gd name="T1" fmla="*/ 2147483647 h 12"/>
                    <a:gd name="T2" fmla="*/ 2147483647 w 9"/>
                    <a:gd name="T3" fmla="*/ 2147483647 h 12"/>
                    <a:gd name="T4" fmla="*/ 2147483647 w 9"/>
                    <a:gd name="T5" fmla="*/ 2147483647 h 12"/>
                    <a:gd name="T6" fmla="*/ 2147483647 w 9"/>
                    <a:gd name="T7" fmla="*/ 2147483647 h 12"/>
                    <a:gd name="T8" fmla="*/ 2147483647 w 9"/>
                    <a:gd name="T9" fmla="*/ 2147483647 h 12"/>
                    <a:gd name="T10" fmla="*/ 2147483647 w 9"/>
                    <a:gd name="T11" fmla="*/ 2147483647 h 12"/>
                    <a:gd name="T12" fmla="*/ 2147483647 w 9"/>
                    <a:gd name="T13" fmla="*/ 2147483647 h 12"/>
                    <a:gd name="T14" fmla="*/ 2147483647 w 9"/>
                    <a:gd name="T15" fmla="*/ 0 h 12"/>
                    <a:gd name="T16" fmla="*/ 1688727576 w 9"/>
                    <a:gd name="T17" fmla="*/ 2147483647 h 12"/>
                    <a:gd name="T18" fmla="*/ 0 w 9"/>
                    <a:gd name="T19" fmla="*/ 2147483647 h 12"/>
                    <a:gd name="T20" fmla="*/ 2147483647 w 9"/>
                    <a:gd name="T21" fmla="*/ 2147483647 h 12"/>
                    <a:gd name="T22" fmla="*/ 2147483647 w 9"/>
                    <a:gd name="T23" fmla="*/ 2147483647 h 12"/>
                    <a:gd name="T24" fmla="*/ 2147483647 w 9"/>
                    <a:gd name="T25" fmla="*/ 2147483647 h 12"/>
                    <a:gd name="T26" fmla="*/ 2147483647 w 9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"/>
                    <a:gd name="T43" fmla="*/ 0 h 12"/>
                    <a:gd name="T44" fmla="*/ 9 w 9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" h="12">
                      <a:moveTo>
                        <a:pt x="7" y="6"/>
                      </a:moveTo>
                      <a:cubicBezTo>
                        <a:pt x="7" y="7"/>
                        <a:pt x="7" y="8"/>
                        <a:pt x="6" y="9"/>
                      </a:cubicBez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4" y="10"/>
                        <a:pt x="2" y="8"/>
                        <a:pt x="2" y="6"/>
                      </a:cubicBezTo>
                      <a:cubicBezTo>
                        <a:pt x="2" y="5"/>
                        <a:pt x="2" y="4"/>
                        <a:pt x="3" y="3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5" y="2"/>
                        <a:pt x="6" y="4"/>
                        <a:pt x="7" y="6"/>
                      </a:cubicBezTo>
                      <a:close/>
                      <a:moveTo>
                        <a:pt x="3" y="0"/>
                      </a:moveTo>
                      <a:cubicBezTo>
                        <a:pt x="2" y="0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1" y="10"/>
                        <a:pt x="3" y="12"/>
                        <a:pt x="5" y="12"/>
                      </a:cubicBezTo>
                      <a:cubicBezTo>
                        <a:pt x="6" y="12"/>
                        <a:pt x="7" y="11"/>
                        <a:pt x="8" y="10"/>
                      </a:cubicBezTo>
                      <a:cubicBezTo>
                        <a:pt x="9" y="9"/>
                        <a:pt x="9" y="7"/>
                        <a:pt x="9" y="5"/>
                      </a:cubicBezTo>
                      <a:cubicBezTo>
                        <a:pt x="8" y="2"/>
                        <a:pt x="6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5" name="Freeform 195"/>
                <p:cNvSpPr>
                  <a:spLocks/>
                </p:cNvSpPr>
                <p:nvPr/>
              </p:nvSpPr>
              <p:spPr bwMode="auto">
                <a:xfrm>
                  <a:off x="3092" y="2808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907843583 w 8"/>
                    <a:gd name="T5" fmla="*/ 2147483647 h 10"/>
                    <a:gd name="T6" fmla="*/ 2147483647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8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6" name="Freeform 196"/>
                <p:cNvSpPr>
                  <a:spLocks noEditPoints="1"/>
                </p:cNvSpPr>
                <p:nvPr/>
              </p:nvSpPr>
              <p:spPr bwMode="auto">
                <a:xfrm>
                  <a:off x="3090" y="2806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8" y="6"/>
                      </a:moveTo>
                      <a:cubicBezTo>
                        <a:pt x="8" y="7"/>
                        <a:pt x="8" y="8"/>
                        <a:pt x="7" y="9"/>
                      </a:cubicBezTo>
                      <a:cubicBezTo>
                        <a:pt x="7" y="9"/>
                        <a:pt x="7" y="10"/>
                        <a:pt x="6" y="10"/>
                      </a:cubicBezTo>
                      <a:cubicBezTo>
                        <a:pt x="5" y="10"/>
                        <a:pt x="3" y="9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10" y="9"/>
                        <a:pt x="10" y="7"/>
                        <a:pt x="10" y="6"/>
                      </a:cubicBezTo>
                      <a:cubicBezTo>
                        <a:pt x="9" y="2"/>
                        <a:pt x="7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7" name="Freeform 197"/>
                <p:cNvSpPr>
                  <a:spLocks/>
                </p:cNvSpPr>
                <p:nvPr/>
              </p:nvSpPr>
              <p:spPr bwMode="auto">
                <a:xfrm>
                  <a:off x="3126" y="2817"/>
                  <a:ext cx="18" cy="24"/>
                </a:xfrm>
                <a:custGeom>
                  <a:avLst/>
                  <a:gdLst>
                    <a:gd name="T0" fmla="*/ 2009707394 w 8"/>
                    <a:gd name="T1" fmla="*/ 2147483647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893216886 w 8"/>
                    <a:gd name="T7" fmla="*/ 1171680321 h 10"/>
                    <a:gd name="T8" fmla="*/ 2009707394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8" name="Freeform 198"/>
                <p:cNvSpPr>
                  <a:spLocks noEditPoints="1"/>
                </p:cNvSpPr>
                <p:nvPr/>
              </p:nvSpPr>
              <p:spPr bwMode="auto">
                <a:xfrm>
                  <a:off x="3123" y="2815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970996877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8" y="7"/>
                        <a:pt x="8" y="9"/>
                        <a:pt x="7" y="9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3" y="7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6" y="2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9" y="9"/>
                        <a:pt x="10" y="8"/>
                        <a:pt x="9" y="6"/>
                      </a:cubicBezTo>
                      <a:cubicBezTo>
                        <a:pt x="9" y="3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09" name="Freeform 199"/>
                <p:cNvSpPr>
                  <a:spLocks/>
                </p:cNvSpPr>
                <p:nvPr/>
              </p:nvSpPr>
              <p:spPr bwMode="auto">
                <a:xfrm>
                  <a:off x="3159" y="2829"/>
                  <a:ext cx="18" cy="22"/>
                </a:xfrm>
                <a:custGeom>
                  <a:avLst/>
                  <a:gdLst>
                    <a:gd name="T0" fmla="*/ 2009707394 w 8"/>
                    <a:gd name="T1" fmla="*/ 2147483647 h 9"/>
                    <a:gd name="T2" fmla="*/ 1390983465 w 8"/>
                    <a:gd name="T3" fmla="*/ 2147483647 h 9"/>
                    <a:gd name="T4" fmla="*/ 0 w 8"/>
                    <a:gd name="T5" fmla="*/ 2147483647 h 9"/>
                    <a:gd name="T6" fmla="*/ 893216886 w 8"/>
                    <a:gd name="T7" fmla="*/ 0 h 9"/>
                    <a:gd name="T8" fmla="*/ 2009707394 w 8"/>
                    <a:gd name="T9" fmla="*/ 2147483647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9"/>
                    <a:gd name="T17" fmla="*/ 8 w 8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9">
                      <a:moveTo>
                        <a:pt x="7" y="4"/>
                      </a:moveTo>
                      <a:cubicBezTo>
                        <a:pt x="8" y="7"/>
                        <a:pt x="7" y="9"/>
                        <a:pt x="5" y="9"/>
                      </a:cubicBezTo>
                      <a:cubicBezTo>
                        <a:pt x="3" y="9"/>
                        <a:pt x="1" y="8"/>
                        <a:pt x="0" y="5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5" y="0"/>
                        <a:pt x="7" y="1"/>
                        <a:pt x="7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0" name="Freeform 200"/>
                <p:cNvSpPr>
                  <a:spLocks noEditPoints="1"/>
                </p:cNvSpPr>
                <p:nvPr/>
              </p:nvSpPr>
              <p:spPr bwMode="auto">
                <a:xfrm>
                  <a:off x="3156" y="2825"/>
                  <a:ext cx="24" cy="30"/>
                </a:xfrm>
                <a:custGeom>
                  <a:avLst/>
                  <a:gdLst>
                    <a:gd name="T0" fmla="*/ 2147483647 w 10"/>
                    <a:gd name="T1" fmla="*/ 2147483647 h 13"/>
                    <a:gd name="T2" fmla="*/ 2147483647 w 10"/>
                    <a:gd name="T3" fmla="*/ 2147483647 h 13"/>
                    <a:gd name="T4" fmla="*/ 2147483647 w 10"/>
                    <a:gd name="T5" fmla="*/ 2147483647 h 13"/>
                    <a:gd name="T6" fmla="*/ 2147483647 w 10"/>
                    <a:gd name="T7" fmla="*/ 2147483647 h 13"/>
                    <a:gd name="T8" fmla="*/ 2147483647 w 10"/>
                    <a:gd name="T9" fmla="*/ 2036522135 h 13"/>
                    <a:gd name="T10" fmla="*/ 2147483647 w 10"/>
                    <a:gd name="T11" fmla="*/ 1557182755 h 13"/>
                    <a:gd name="T12" fmla="*/ 2147483647 w 10"/>
                    <a:gd name="T13" fmla="*/ 2147483647 h 13"/>
                    <a:gd name="T14" fmla="*/ 2147483647 w 10"/>
                    <a:gd name="T15" fmla="*/ 516386655 h 13"/>
                    <a:gd name="T16" fmla="*/ 1171680321 w 10"/>
                    <a:gd name="T17" fmla="*/ 1191661829 h 13"/>
                    <a:gd name="T18" fmla="*/ 0 w 10"/>
                    <a:gd name="T19" fmla="*/ 2147483647 h 13"/>
                    <a:gd name="T20" fmla="*/ 2147483647 w 10"/>
                    <a:gd name="T21" fmla="*/ 2147483647 h 13"/>
                    <a:gd name="T22" fmla="*/ 2147483647 w 10"/>
                    <a:gd name="T23" fmla="*/ 2147483647 h 13"/>
                    <a:gd name="T24" fmla="*/ 2147483647 w 10"/>
                    <a:gd name="T25" fmla="*/ 2147483647 h 13"/>
                    <a:gd name="T26" fmla="*/ 2147483647 w 10"/>
                    <a:gd name="T27" fmla="*/ 516386655 h 1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3"/>
                    <a:gd name="T44" fmla="*/ 10 w 10"/>
                    <a:gd name="T45" fmla="*/ 13 h 1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3">
                      <a:moveTo>
                        <a:pt x="7" y="6"/>
                      </a:moveTo>
                      <a:cubicBezTo>
                        <a:pt x="8" y="7"/>
                        <a:pt x="7" y="9"/>
                        <a:pt x="7" y="9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2" y="7"/>
                      </a:cubicBezTo>
                      <a:cubicBezTo>
                        <a:pt x="2" y="6"/>
                        <a:pt x="2" y="4"/>
                        <a:pt x="3" y="4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5" y="3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9" y="9"/>
                        <a:pt x="10" y="8"/>
                        <a:pt x="9" y="6"/>
                      </a:cubicBezTo>
                      <a:cubicBezTo>
                        <a:pt x="9" y="3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1" name="Freeform 201"/>
                <p:cNvSpPr>
                  <a:spLocks/>
                </p:cNvSpPr>
                <p:nvPr/>
              </p:nvSpPr>
              <p:spPr bwMode="auto">
                <a:xfrm>
                  <a:off x="3296" y="2877"/>
                  <a:ext cx="18" cy="23"/>
                </a:xfrm>
                <a:custGeom>
                  <a:avLst/>
                  <a:gdLst>
                    <a:gd name="T0" fmla="*/ 2147483647 w 8"/>
                    <a:gd name="T1" fmla="*/ 1888820809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1116575180 w 8"/>
                    <a:gd name="T7" fmla="*/ 0 h 10"/>
                    <a:gd name="T8" fmla="*/ 2147483647 w 8"/>
                    <a:gd name="T9" fmla="*/ 1888820809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4"/>
                      </a:moveTo>
                      <a:cubicBezTo>
                        <a:pt x="8" y="7"/>
                        <a:pt x="7" y="9"/>
                        <a:pt x="5" y="9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0" y="3"/>
                        <a:pt x="2" y="0"/>
                        <a:pt x="4" y="0"/>
                      </a:cubicBezTo>
                      <a:cubicBezTo>
                        <a:pt x="5" y="0"/>
                        <a:pt x="7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2" name="Freeform 202"/>
                <p:cNvSpPr>
                  <a:spLocks noEditPoints="1"/>
                </p:cNvSpPr>
                <p:nvPr/>
              </p:nvSpPr>
              <p:spPr bwMode="auto">
                <a:xfrm>
                  <a:off x="3296" y="2874"/>
                  <a:ext cx="21" cy="29"/>
                </a:xfrm>
                <a:custGeom>
                  <a:avLst/>
                  <a:gdLst>
                    <a:gd name="T0" fmla="*/ 2147483647 w 9"/>
                    <a:gd name="T1" fmla="*/ 2147483647 h 12"/>
                    <a:gd name="T2" fmla="*/ 2147483647 w 9"/>
                    <a:gd name="T3" fmla="*/ 2147483647 h 12"/>
                    <a:gd name="T4" fmla="*/ 2147483647 w 9"/>
                    <a:gd name="T5" fmla="*/ 2147483647 h 12"/>
                    <a:gd name="T6" fmla="*/ 1491565192 w 9"/>
                    <a:gd name="T7" fmla="*/ 2147483647 h 12"/>
                    <a:gd name="T8" fmla="*/ 1491565192 w 9"/>
                    <a:gd name="T9" fmla="*/ 2147483647 h 12"/>
                    <a:gd name="T10" fmla="*/ 2147483647 w 9"/>
                    <a:gd name="T11" fmla="*/ 2147483647 h 12"/>
                    <a:gd name="T12" fmla="*/ 2147483647 w 9"/>
                    <a:gd name="T13" fmla="*/ 2147483647 h 12"/>
                    <a:gd name="T14" fmla="*/ 1970996669 w 9"/>
                    <a:gd name="T15" fmla="*/ 0 h 12"/>
                    <a:gd name="T16" fmla="*/ 639242268 w 9"/>
                    <a:gd name="T17" fmla="*/ 2147483647 h 12"/>
                    <a:gd name="T18" fmla="*/ 0 w 9"/>
                    <a:gd name="T19" fmla="*/ 2147483647 h 12"/>
                    <a:gd name="T20" fmla="*/ 2147483647 w 9"/>
                    <a:gd name="T21" fmla="*/ 2147483647 h 12"/>
                    <a:gd name="T22" fmla="*/ 2147483647 w 9"/>
                    <a:gd name="T23" fmla="*/ 2147483647 h 12"/>
                    <a:gd name="T24" fmla="*/ 2147483647 w 9"/>
                    <a:gd name="T25" fmla="*/ 2147483647 h 12"/>
                    <a:gd name="T26" fmla="*/ 1970996669 w 9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"/>
                    <a:gd name="T43" fmla="*/ 0 h 12"/>
                    <a:gd name="T44" fmla="*/ 9 w 9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" h="12">
                      <a:moveTo>
                        <a:pt x="7" y="6"/>
                      </a:moveTo>
                      <a:cubicBezTo>
                        <a:pt x="7" y="7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5" y="9"/>
                      </a:cubicBezTo>
                      <a:cubicBezTo>
                        <a:pt x="4" y="10"/>
                        <a:pt x="2" y="8"/>
                        <a:pt x="2" y="6"/>
                      </a:cubicBezTo>
                      <a:cubicBezTo>
                        <a:pt x="2" y="5"/>
                        <a:pt x="2" y="4"/>
                        <a:pt x="2" y="3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5" y="2"/>
                        <a:pt x="6" y="3"/>
                        <a:pt x="7" y="6"/>
                      </a:cubicBezTo>
                      <a:close/>
                      <a:moveTo>
                        <a:pt x="3" y="0"/>
                      </a:moveTo>
                      <a:cubicBezTo>
                        <a:pt x="2" y="0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6"/>
                      </a:cubicBezTo>
                      <a:cubicBezTo>
                        <a:pt x="1" y="10"/>
                        <a:pt x="3" y="12"/>
                        <a:pt x="5" y="11"/>
                      </a:cubicBezTo>
                      <a:cubicBezTo>
                        <a:pt x="6" y="11"/>
                        <a:pt x="7" y="11"/>
                        <a:pt x="8" y="10"/>
                      </a:cubicBezTo>
                      <a:cubicBezTo>
                        <a:pt x="9" y="9"/>
                        <a:pt x="9" y="7"/>
                        <a:pt x="9" y="5"/>
                      </a:cubicBezTo>
                      <a:cubicBezTo>
                        <a:pt x="8" y="2"/>
                        <a:pt x="6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3" name="Freeform 203"/>
                <p:cNvSpPr>
                  <a:spLocks/>
                </p:cNvSpPr>
                <p:nvPr/>
              </p:nvSpPr>
              <p:spPr bwMode="auto">
                <a:xfrm>
                  <a:off x="3329" y="2886"/>
                  <a:ext cx="18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893216886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4"/>
                      </a:moveTo>
                      <a:cubicBezTo>
                        <a:pt x="8" y="7"/>
                        <a:pt x="7" y="9"/>
                        <a:pt x="5" y="10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4" name="Freeform 204"/>
                <p:cNvSpPr>
                  <a:spLocks noEditPoints="1"/>
                </p:cNvSpPr>
                <p:nvPr/>
              </p:nvSpPr>
              <p:spPr bwMode="auto">
                <a:xfrm>
                  <a:off x="3326" y="2884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0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8" y="6"/>
                      </a:moveTo>
                      <a:cubicBezTo>
                        <a:pt x="8" y="7"/>
                        <a:pt x="8" y="8"/>
                        <a:pt x="7" y="9"/>
                      </a:cubicBezTo>
                      <a:cubicBezTo>
                        <a:pt x="7" y="9"/>
                        <a:pt x="7" y="10"/>
                        <a:pt x="6" y="10"/>
                      </a:cubicBezTo>
                      <a:cubicBezTo>
                        <a:pt x="5" y="10"/>
                        <a:pt x="3" y="8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6" y="2"/>
                        <a:pt x="7" y="4"/>
                        <a:pt x="8" y="6"/>
                      </a:cubicBezTo>
                      <a:close/>
                      <a:moveTo>
                        <a:pt x="4" y="0"/>
                      </a:moveTo>
                      <a:cubicBezTo>
                        <a:pt x="3" y="0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10" y="9"/>
                        <a:pt x="10" y="7"/>
                        <a:pt x="10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5" name="Freeform 205"/>
                <p:cNvSpPr>
                  <a:spLocks/>
                </p:cNvSpPr>
                <p:nvPr/>
              </p:nvSpPr>
              <p:spPr bwMode="auto">
                <a:xfrm>
                  <a:off x="3362" y="2895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907843583 w 8"/>
                    <a:gd name="T5" fmla="*/ 2147483647 h 10"/>
                    <a:gd name="T6" fmla="*/ 2147483647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6" name="Freeform 206"/>
                <p:cNvSpPr>
                  <a:spLocks noEditPoints="1"/>
                </p:cNvSpPr>
                <p:nvPr/>
              </p:nvSpPr>
              <p:spPr bwMode="auto">
                <a:xfrm>
                  <a:off x="3359" y="2893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0 h 12"/>
                    <a:gd name="T16" fmla="*/ 1171680321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8" y="7"/>
                        <a:pt x="7" y="8"/>
                        <a:pt x="7" y="9"/>
                      </a:cubicBezTo>
                      <a:cubicBezTo>
                        <a:pt x="7" y="9"/>
                        <a:pt x="6" y="10"/>
                        <a:pt x="6" y="10"/>
                      </a:cubicBezTo>
                      <a:cubicBezTo>
                        <a:pt x="4" y="10"/>
                        <a:pt x="3" y="8"/>
                        <a:pt x="3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3" y="3"/>
                        <a:pt x="4" y="2"/>
                        <a:pt x="4" y="2"/>
                      </a:cubicBezTo>
                      <a:cubicBezTo>
                        <a:pt x="6" y="2"/>
                        <a:pt x="7" y="4"/>
                        <a:pt x="7" y="6"/>
                      </a:cubicBezTo>
                      <a:close/>
                      <a:moveTo>
                        <a:pt x="4" y="0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9" y="9"/>
                        <a:pt x="10" y="7"/>
                        <a:pt x="9" y="5"/>
                      </a:cubicBezTo>
                      <a:cubicBezTo>
                        <a:pt x="9" y="2"/>
                        <a:pt x="6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7" name="Freeform 207"/>
                <p:cNvSpPr>
                  <a:spLocks/>
                </p:cNvSpPr>
                <p:nvPr/>
              </p:nvSpPr>
              <p:spPr bwMode="auto">
                <a:xfrm>
                  <a:off x="3395" y="2905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0 w 8"/>
                    <a:gd name="T5" fmla="*/ 2147483647 h 10"/>
                    <a:gd name="T6" fmla="*/ 2147483647 w 8"/>
                    <a:gd name="T7" fmla="*/ 1171680321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0" y="6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8" name="Freeform 208"/>
                <p:cNvSpPr>
                  <a:spLocks noEditPoints="1"/>
                </p:cNvSpPr>
                <p:nvPr/>
              </p:nvSpPr>
              <p:spPr bwMode="auto">
                <a:xfrm>
                  <a:off x="3392" y="2903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970996877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1171680321 w 10"/>
                    <a:gd name="T17" fmla="*/ 1491565350 h 12"/>
                    <a:gd name="T18" fmla="*/ 0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2" y="7"/>
                      </a:cubicBezTo>
                      <a:cubicBezTo>
                        <a:pt x="2" y="5"/>
                        <a:pt x="2" y="4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" y="2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1" y="10"/>
                        <a:pt x="3" y="12"/>
                        <a:pt x="6" y="12"/>
                      </a:cubicBezTo>
                      <a:cubicBezTo>
                        <a:pt x="7" y="12"/>
                        <a:pt x="8" y="11"/>
                        <a:pt x="8" y="10"/>
                      </a:cubicBezTo>
                      <a:cubicBezTo>
                        <a:pt x="9" y="9"/>
                        <a:pt x="10" y="7"/>
                        <a:pt x="9" y="6"/>
                      </a:cubicBezTo>
                      <a:cubicBezTo>
                        <a:pt x="9" y="2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319" name="Freeform 209"/>
                <p:cNvSpPr>
                  <a:spLocks noEditPoints="1"/>
                </p:cNvSpPr>
                <p:nvPr/>
              </p:nvSpPr>
              <p:spPr bwMode="auto">
                <a:xfrm>
                  <a:off x="3024" y="2638"/>
                  <a:ext cx="774" cy="376"/>
                </a:xfrm>
                <a:custGeom>
                  <a:avLst/>
                  <a:gdLst>
                    <a:gd name="T0" fmla="*/ 2147483647 w 328"/>
                    <a:gd name="T1" fmla="*/ 2147483647 h 159"/>
                    <a:gd name="T2" fmla="*/ 2147483647 w 328"/>
                    <a:gd name="T3" fmla="*/ 2147483647 h 159"/>
                    <a:gd name="T4" fmla="*/ 2147483647 w 328"/>
                    <a:gd name="T5" fmla="*/ 2147483647 h 159"/>
                    <a:gd name="T6" fmla="*/ 2147483647 w 328"/>
                    <a:gd name="T7" fmla="*/ 2147483647 h 159"/>
                    <a:gd name="T8" fmla="*/ 2147483647 w 328"/>
                    <a:gd name="T9" fmla="*/ 2147483647 h 159"/>
                    <a:gd name="T10" fmla="*/ 2147483647 w 328"/>
                    <a:gd name="T11" fmla="*/ 2147483647 h 159"/>
                    <a:gd name="T12" fmla="*/ 2147483647 w 328"/>
                    <a:gd name="T13" fmla="*/ 2147483647 h 159"/>
                    <a:gd name="T14" fmla="*/ 1893356434 w 328"/>
                    <a:gd name="T15" fmla="*/ 2147483647 h 159"/>
                    <a:gd name="T16" fmla="*/ 2147483647 w 328"/>
                    <a:gd name="T17" fmla="*/ 2147483647 h 159"/>
                    <a:gd name="T18" fmla="*/ 2147483647 w 328"/>
                    <a:gd name="T19" fmla="*/ 2147483647 h 159"/>
                    <a:gd name="T20" fmla="*/ 1893356434 w 328"/>
                    <a:gd name="T21" fmla="*/ 2147483647 h 159"/>
                    <a:gd name="T22" fmla="*/ 2147483647 w 328"/>
                    <a:gd name="T23" fmla="*/ 2147483647 h 159"/>
                    <a:gd name="T24" fmla="*/ 2147483647 w 328"/>
                    <a:gd name="T25" fmla="*/ 2147483647 h 159"/>
                    <a:gd name="T26" fmla="*/ 0 w 328"/>
                    <a:gd name="T27" fmla="*/ 2147483647 h 159"/>
                    <a:gd name="T28" fmla="*/ 0 w 328"/>
                    <a:gd name="T29" fmla="*/ 2147483647 h 159"/>
                    <a:gd name="T30" fmla="*/ 802352718 w 328"/>
                    <a:gd name="T31" fmla="*/ 2147483647 h 159"/>
                    <a:gd name="T32" fmla="*/ 2147483647 w 328"/>
                    <a:gd name="T33" fmla="*/ 2147483647 h 159"/>
                    <a:gd name="T34" fmla="*/ 2147483647 w 328"/>
                    <a:gd name="T35" fmla="*/ 2147483647 h 159"/>
                    <a:gd name="T36" fmla="*/ 2147483647 w 328"/>
                    <a:gd name="T37" fmla="*/ 2147483647 h 159"/>
                    <a:gd name="T38" fmla="*/ 2147483647 w 328"/>
                    <a:gd name="T39" fmla="*/ 2147483647 h 159"/>
                    <a:gd name="T40" fmla="*/ 2147483647 w 328"/>
                    <a:gd name="T41" fmla="*/ 2147483647 h 159"/>
                    <a:gd name="T42" fmla="*/ 2147483647 w 328"/>
                    <a:gd name="T43" fmla="*/ 2147483647 h 159"/>
                    <a:gd name="T44" fmla="*/ 2147483647 w 328"/>
                    <a:gd name="T45" fmla="*/ 0 h 159"/>
                    <a:gd name="T46" fmla="*/ 2147483647 w 328"/>
                    <a:gd name="T47" fmla="*/ 0 h 159"/>
                    <a:gd name="T48" fmla="*/ 802352718 w 328"/>
                    <a:gd name="T49" fmla="*/ 2147483647 h 159"/>
                    <a:gd name="T50" fmla="*/ 0 w 328"/>
                    <a:gd name="T51" fmla="*/ 2147483647 h 15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28"/>
                    <a:gd name="T79" fmla="*/ 0 h 159"/>
                    <a:gd name="T80" fmla="*/ 328 w 328"/>
                    <a:gd name="T81" fmla="*/ 159 h 15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28" h="159">
                      <a:moveTo>
                        <a:pt x="138" y="3"/>
                      </a:moveTo>
                      <a:cubicBezTo>
                        <a:pt x="326" y="63"/>
                        <a:pt x="326" y="63"/>
                        <a:pt x="326" y="63"/>
                      </a:cubicBezTo>
                      <a:cubicBezTo>
                        <a:pt x="325" y="62"/>
                        <a:pt x="325" y="62"/>
                        <a:pt x="325" y="61"/>
                      </a:cubicBezTo>
                      <a:cubicBezTo>
                        <a:pt x="325" y="124"/>
                        <a:pt x="325" y="124"/>
                        <a:pt x="325" y="124"/>
                      </a:cubicBezTo>
                      <a:cubicBezTo>
                        <a:pt x="325" y="124"/>
                        <a:pt x="325" y="123"/>
                        <a:pt x="326" y="123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2" y="96"/>
                        <a:pt x="2" y="96"/>
                        <a:pt x="2" y="96"/>
                      </a:cubicBezTo>
                      <a:cubicBezTo>
                        <a:pt x="3" y="96"/>
                        <a:pt x="3" y="96"/>
                        <a:pt x="3" y="9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6"/>
                        <a:pt x="2" y="36"/>
                        <a:pt x="2" y="36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lose/>
                      <a:moveTo>
                        <a:pt x="0" y="35"/>
                      </a:move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98"/>
                        <a:pt x="0" y="98"/>
                        <a:pt x="1" y="98"/>
                      </a:cubicBezTo>
                      <a:cubicBezTo>
                        <a:pt x="189" y="159"/>
                        <a:pt x="189" y="159"/>
                        <a:pt x="189" y="159"/>
                      </a:cubicBezTo>
                      <a:cubicBezTo>
                        <a:pt x="190" y="159"/>
                        <a:pt x="190" y="159"/>
                        <a:pt x="190" y="159"/>
                      </a:cubicBezTo>
                      <a:cubicBezTo>
                        <a:pt x="326" y="126"/>
                        <a:pt x="326" y="126"/>
                        <a:pt x="326" y="126"/>
                      </a:cubicBezTo>
                      <a:cubicBezTo>
                        <a:pt x="327" y="126"/>
                        <a:pt x="328" y="125"/>
                        <a:pt x="328" y="124"/>
                      </a:cubicBezTo>
                      <a:cubicBezTo>
                        <a:pt x="328" y="61"/>
                        <a:pt x="328" y="61"/>
                        <a:pt x="328" y="61"/>
                      </a:cubicBezTo>
                      <a:cubicBezTo>
                        <a:pt x="328" y="60"/>
                        <a:pt x="327" y="60"/>
                        <a:pt x="327" y="6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0" y="34"/>
                        <a:pt x="0" y="34"/>
                        <a:pt x="0" y="35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81274" name="Group 32"/>
              <p:cNvGrpSpPr>
                <a:grpSpLocks/>
              </p:cNvGrpSpPr>
              <p:nvPr/>
            </p:nvGrpSpPr>
            <p:grpSpPr bwMode="auto">
              <a:xfrm>
                <a:off x="6381750" y="5029180"/>
                <a:ext cx="457200" cy="577752"/>
                <a:chOff x="4368" y="2704"/>
                <a:chExt cx="416" cy="543"/>
              </a:xfrm>
            </p:grpSpPr>
            <p:sp>
              <p:nvSpPr>
                <p:cNvPr id="181275" name="Freeform 33"/>
                <p:cNvSpPr>
                  <a:spLocks/>
                </p:cNvSpPr>
                <p:nvPr/>
              </p:nvSpPr>
              <p:spPr bwMode="auto">
                <a:xfrm>
                  <a:off x="4449" y="3164"/>
                  <a:ext cx="203" cy="59"/>
                </a:xfrm>
                <a:custGeom>
                  <a:avLst/>
                  <a:gdLst>
                    <a:gd name="T0" fmla="*/ 0 w 203"/>
                    <a:gd name="T1" fmla="*/ 10 h 59"/>
                    <a:gd name="T2" fmla="*/ 163 w 203"/>
                    <a:gd name="T3" fmla="*/ 59 h 59"/>
                    <a:gd name="T4" fmla="*/ 203 w 203"/>
                    <a:gd name="T5" fmla="*/ 50 h 59"/>
                    <a:gd name="T6" fmla="*/ 40 w 203"/>
                    <a:gd name="T7" fmla="*/ 0 h 59"/>
                    <a:gd name="T8" fmla="*/ 0 w 203"/>
                    <a:gd name="T9" fmla="*/ 1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3"/>
                    <a:gd name="T16" fmla="*/ 0 h 59"/>
                    <a:gd name="T17" fmla="*/ 203 w 203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3" h="59">
                      <a:moveTo>
                        <a:pt x="0" y="10"/>
                      </a:moveTo>
                      <a:lnTo>
                        <a:pt x="163" y="59"/>
                      </a:lnTo>
                      <a:lnTo>
                        <a:pt x="203" y="50"/>
                      </a:lnTo>
                      <a:lnTo>
                        <a:pt x="40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76" name="Freeform 34"/>
                <p:cNvSpPr>
                  <a:spLocks/>
                </p:cNvSpPr>
                <p:nvPr/>
              </p:nvSpPr>
              <p:spPr bwMode="auto">
                <a:xfrm>
                  <a:off x="4449" y="3174"/>
                  <a:ext cx="163" cy="61"/>
                </a:xfrm>
                <a:custGeom>
                  <a:avLst/>
                  <a:gdLst>
                    <a:gd name="T0" fmla="*/ 163 w 163"/>
                    <a:gd name="T1" fmla="*/ 61 h 61"/>
                    <a:gd name="T2" fmla="*/ 0 w 163"/>
                    <a:gd name="T3" fmla="*/ 12 h 61"/>
                    <a:gd name="T4" fmla="*/ 0 w 163"/>
                    <a:gd name="T5" fmla="*/ 0 h 61"/>
                    <a:gd name="T6" fmla="*/ 163 w 163"/>
                    <a:gd name="T7" fmla="*/ 52 h 61"/>
                    <a:gd name="T8" fmla="*/ 163 w 163"/>
                    <a:gd name="T9" fmla="*/ 61 h 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3"/>
                    <a:gd name="T16" fmla="*/ 0 h 61"/>
                    <a:gd name="T17" fmla="*/ 163 w 163"/>
                    <a:gd name="T18" fmla="*/ 61 h 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3" h="61">
                      <a:moveTo>
                        <a:pt x="163" y="61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63" y="52"/>
                      </a:lnTo>
                      <a:lnTo>
                        <a:pt x="163" y="61"/>
                      </a:lnTo>
                      <a:close/>
                    </a:path>
                  </a:pathLst>
                </a:custGeom>
                <a:solidFill>
                  <a:srgbClr val="919B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77" name="Freeform 35"/>
                <p:cNvSpPr>
                  <a:spLocks/>
                </p:cNvSpPr>
                <p:nvPr/>
              </p:nvSpPr>
              <p:spPr bwMode="auto">
                <a:xfrm>
                  <a:off x="4612" y="3214"/>
                  <a:ext cx="40" cy="21"/>
                </a:xfrm>
                <a:custGeom>
                  <a:avLst/>
                  <a:gdLst>
                    <a:gd name="T0" fmla="*/ 40 w 40"/>
                    <a:gd name="T1" fmla="*/ 12 h 21"/>
                    <a:gd name="T2" fmla="*/ 0 w 40"/>
                    <a:gd name="T3" fmla="*/ 21 h 21"/>
                    <a:gd name="T4" fmla="*/ 0 w 40"/>
                    <a:gd name="T5" fmla="*/ 9 h 21"/>
                    <a:gd name="T6" fmla="*/ 40 w 40"/>
                    <a:gd name="T7" fmla="*/ 0 h 21"/>
                    <a:gd name="T8" fmla="*/ 40 w 40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21"/>
                    <a:gd name="T17" fmla="*/ 40 w 40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21">
                      <a:moveTo>
                        <a:pt x="40" y="12"/>
                      </a:moveTo>
                      <a:lnTo>
                        <a:pt x="0" y="21"/>
                      </a:lnTo>
                      <a:lnTo>
                        <a:pt x="0" y="9"/>
                      </a:lnTo>
                      <a:lnTo>
                        <a:pt x="40" y="0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rgbClr val="3F47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78" name="Freeform 36"/>
                <p:cNvSpPr>
                  <a:spLocks/>
                </p:cNvSpPr>
                <p:nvPr/>
              </p:nvSpPr>
              <p:spPr bwMode="auto">
                <a:xfrm>
                  <a:off x="4496" y="3167"/>
                  <a:ext cx="113" cy="47"/>
                </a:xfrm>
                <a:custGeom>
                  <a:avLst/>
                  <a:gdLst>
                    <a:gd name="T0" fmla="*/ 113 w 113"/>
                    <a:gd name="T1" fmla="*/ 47 h 47"/>
                    <a:gd name="T2" fmla="*/ 0 w 113"/>
                    <a:gd name="T3" fmla="*/ 12 h 47"/>
                    <a:gd name="T4" fmla="*/ 0 w 113"/>
                    <a:gd name="T5" fmla="*/ 0 h 47"/>
                    <a:gd name="T6" fmla="*/ 113 w 113"/>
                    <a:gd name="T7" fmla="*/ 35 h 47"/>
                    <a:gd name="T8" fmla="*/ 113 w 113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47"/>
                    <a:gd name="T17" fmla="*/ 113 w 11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47">
                      <a:moveTo>
                        <a:pt x="113" y="47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13" y="35"/>
                      </a:lnTo>
                      <a:lnTo>
                        <a:pt x="113" y="47"/>
                      </a:lnTo>
                      <a:close/>
                    </a:path>
                  </a:pathLst>
                </a:custGeom>
                <a:solidFill>
                  <a:srgbClr val="535B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79" name="Freeform 37"/>
                <p:cNvSpPr>
                  <a:spLocks/>
                </p:cNvSpPr>
                <p:nvPr/>
              </p:nvSpPr>
              <p:spPr bwMode="auto">
                <a:xfrm>
                  <a:off x="4609" y="3200"/>
                  <a:ext cx="15" cy="14"/>
                </a:xfrm>
                <a:custGeom>
                  <a:avLst/>
                  <a:gdLst>
                    <a:gd name="T0" fmla="*/ 15 w 15"/>
                    <a:gd name="T1" fmla="*/ 12 h 14"/>
                    <a:gd name="T2" fmla="*/ 0 w 15"/>
                    <a:gd name="T3" fmla="*/ 14 h 14"/>
                    <a:gd name="T4" fmla="*/ 0 w 15"/>
                    <a:gd name="T5" fmla="*/ 2 h 14"/>
                    <a:gd name="T6" fmla="*/ 15 w 15"/>
                    <a:gd name="T7" fmla="*/ 0 h 14"/>
                    <a:gd name="T8" fmla="*/ 15 w 15"/>
                    <a:gd name="T9" fmla="*/ 1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2"/>
                      </a:moveTo>
                      <a:lnTo>
                        <a:pt x="0" y="14"/>
                      </a:lnTo>
                      <a:lnTo>
                        <a:pt x="0" y="2"/>
                      </a:lnTo>
                      <a:lnTo>
                        <a:pt x="15" y="0"/>
                      </a:lnTo>
                      <a:lnTo>
                        <a:pt x="15" y="12"/>
                      </a:lnTo>
                      <a:close/>
                    </a:path>
                  </a:pathLst>
                </a:custGeom>
                <a:solidFill>
                  <a:srgbClr val="3F47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0" name="Freeform 38"/>
                <p:cNvSpPr>
                  <a:spLocks/>
                </p:cNvSpPr>
                <p:nvPr/>
              </p:nvSpPr>
              <p:spPr bwMode="auto">
                <a:xfrm>
                  <a:off x="4394" y="2739"/>
                  <a:ext cx="40" cy="376"/>
                </a:xfrm>
                <a:custGeom>
                  <a:avLst/>
                  <a:gdLst>
                    <a:gd name="T0" fmla="*/ 0 w 40"/>
                    <a:gd name="T1" fmla="*/ 10 h 376"/>
                    <a:gd name="T2" fmla="*/ 0 w 40"/>
                    <a:gd name="T3" fmla="*/ 376 h 376"/>
                    <a:gd name="T4" fmla="*/ 40 w 40"/>
                    <a:gd name="T5" fmla="*/ 366 h 376"/>
                    <a:gd name="T6" fmla="*/ 40 w 40"/>
                    <a:gd name="T7" fmla="*/ 0 h 376"/>
                    <a:gd name="T8" fmla="*/ 0 w 40"/>
                    <a:gd name="T9" fmla="*/ 10 h 3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376"/>
                    <a:gd name="T17" fmla="*/ 40 w 40"/>
                    <a:gd name="T18" fmla="*/ 376 h 3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376">
                      <a:moveTo>
                        <a:pt x="0" y="10"/>
                      </a:moveTo>
                      <a:lnTo>
                        <a:pt x="0" y="376"/>
                      </a:lnTo>
                      <a:lnTo>
                        <a:pt x="40" y="366"/>
                      </a:lnTo>
                      <a:lnTo>
                        <a:pt x="40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1" name="Freeform 39"/>
                <p:cNvSpPr>
                  <a:spLocks/>
                </p:cNvSpPr>
                <p:nvPr/>
              </p:nvSpPr>
              <p:spPr bwMode="auto">
                <a:xfrm>
                  <a:off x="4449" y="3174"/>
                  <a:ext cx="163" cy="61"/>
                </a:xfrm>
                <a:custGeom>
                  <a:avLst/>
                  <a:gdLst>
                    <a:gd name="T0" fmla="*/ 163 w 163"/>
                    <a:gd name="T1" fmla="*/ 61 h 61"/>
                    <a:gd name="T2" fmla="*/ 0 w 163"/>
                    <a:gd name="T3" fmla="*/ 12 h 61"/>
                    <a:gd name="T4" fmla="*/ 0 w 163"/>
                    <a:gd name="T5" fmla="*/ 0 h 61"/>
                    <a:gd name="T6" fmla="*/ 163 w 163"/>
                    <a:gd name="T7" fmla="*/ 52 h 61"/>
                    <a:gd name="T8" fmla="*/ 163 w 163"/>
                    <a:gd name="T9" fmla="*/ 61 h 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3"/>
                    <a:gd name="T16" fmla="*/ 0 h 61"/>
                    <a:gd name="T17" fmla="*/ 163 w 163"/>
                    <a:gd name="T18" fmla="*/ 61 h 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3" h="61">
                      <a:moveTo>
                        <a:pt x="163" y="61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63" y="52"/>
                      </a:lnTo>
                      <a:lnTo>
                        <a:pt x="163" y="61"/>
                      </a:ln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2" name="Freeform 40"/>
                <p:cNvSpPr>
                  <a:spLocks/>
                </p:cNvSpPr>
                <p:nvPr/>
              </p:nvSpPr>
              <p:spPr bwMode="auto">
                <a:xfrm>
                  <a:off x="4612" y="3214"/>
                  <a:ext cx="40" cy="21"/>
                </a:xfrm>
                <a:custGeom>
                  <a:avLst/>
                  <a:gdLst>
                    <a:gd name="T0" fmla="*/ 40 w 40"/>
                    <a:gd name="T1" fmla="*/ 12 h 21"/>
                    <a:gd name="T2" fmla="*/ 0 w 40"/>
                    <a:gd name="T3" fmla="*/ 21 h 21"/>
                    <a:gd name="T4" fmla="*/ 0 w 40"/>
                    <a:gd name="T5" fmla="*/ 9 h 21"/>
                    <a:gd name="T6" fmla="*/ 40 w 40"/>
                    <a:gd name="T7" fmla="*/ 0 h 21"/>
                    <a:gd name="T8" fmla="*/ 40 w 40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21"/>
                    <a:gd name="T17" fmla="*/ 40 w 40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21">
                      <a:moveTo>
                        <a:pt x="40" y="12"/>
                      </a:moveTo>
                      <a:lnTo>
                        <a:pt x="0" y="21"/>
                      </a:lnTo>
                      <a:lnTo>
                        <a:pt x="0" y="9"/>
                      </a:lnTo>
                      <a:lnTo>
                        <a:pt x="40" y="0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3" name="Freeform 41"/>
                <p:cNvSpPr>
                  <a:spLocks/>
                </p:cNvSpPr>
                <p:nvPr/>
              </p:nvSpPr>
              <p:spPr bwMode="auto">
                <a:xfrm>
                  <a:off x="4496" y="3167"/>
                  <a:ext cx="113" cy="47"/>
                </a:xfrm>
                <a:custGeom>
                  <a:avLst/>
                  <a:gdLst>
                    <a:gd name="T0" fmla="*/ 113 w 113"/>
                    <a:gd name="T1" fmla="*/ 47 h 47"/>
                    <a:gd name="T2" fmla="*/ 0 w 113"/>
                    <a:gd name="T3" fmla="*/ 12 h 47"/>
                    <a:gd name="T4" fmla="*/ 0 w 113"/>
                    <a:gd name="T5" fmla="*/ 0 h 47"/>
                    <a:gd name="T6" fmla="*/ 113 w 113"/>
                    <a:gd name="T7" fmla="*/ 35 h 47"/>
                    <a:gd name="T8" fmla="*/ 113 w 113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47"/>
                    <a:gd name="T17" fmla="*/ 113 w 11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47">
                      <a:moveTo>
                        <a:pt x="113" y="47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13" y="35"/>
                      </a:lnTo>
                      <a:lnTo>
                        <a:pt x="113" y="47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4" name="Freeform 42"/>
                <p:cNvSpPr>
                  <a:spLocks/>
                </p:cNvSpPr>
                <p:nvPr/>
              </p:nvSpPr>
              <p:spPr bwMode="auto">
                <a:xfrm>
                  <a:off x="4609" y="3200"/>
                  <a:ext cx="15" cy="14"/>
                </a:xfrm>
                <a:custGeom>
                  <a:avLst/>
                  <a:gdLst>
                    <a:gd name="T0" fmla="*/ 15 w 15"/>
                    <a:gd name="T1" fmla="*/ 12 h 14"/>
                    <a:gd name="T2" fmla="*/ 0 w 15"/>
                    <a:gd name="T3" fmla="*/ 14 h 14"/>
                    <a:gd name="T4" fmla="*/ 0 w 15"/>
                    <a:gd name="T5" fmla="*/ 2 h 14"/>
                    <a:gd name="T6" fmla="*/ 15 w 15"/>
                    <a:gd name="T7" fmla="*/ 0 h 14"/>
                    <a:gd name="T8" fmla="*/ 15 w 15"/>
                    <a:gd name="T9" fmla="*/ 1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2"/>
                      </a:moveTo>
                      <a:lnTo>
                        <a:pt x="0" y="14"/>
                      </a:lnTo>
                      <a:lnTo>
                        <a:pt x="0" y="2"/>
                      </a:lnTo>
                      <a:lnTo>
                        <a:pt x="15" y="0"/>
                      </a:lnTo>
                      <a:lnTo>
                        <a:pt x="15" y="12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5" name="Freeform 43"/>
                <p:cNvSpPr>
                  <a:spLocks/>
                </p:cNvSpPr>
                <p:nvPr/>
              </p:nvSpPr>
              <p:spPr bwMode="auto">
                <a:xfrm>
                  <a:off x="4380" y="3101"/>
                  <a:ext cx="400" cy="115"/>
                </a:xfrm>
                <a:custGeom>
                  <a:avLst/>
                  <a:gdLst>
                    <a:gd name="T0" fmla="*/ 0 w 400"/>
                    <a:gd name="T1" fmla="*/ 9 h 115"/>
                    <a:gd name="T2" fmla="*/ 362 w 400"/>
                    <a:gd name="T3" fmla="*/ 115 h 115"/>
                    <a:gd name="T4" fmla="*/ 400 w 400"/>
                    <a:gd name="T5" fmla="*/ 106 h 115"/>
                    <a:gd name="T6" fmla="*/ 40 w 400"/>
                    <a:gd name="T7" fmla="*/ 0 h 115"/>
                    <a:gd name="T8" fmla="*/ 0 w 400"/>
                    <a:gd name="T9" fmla="*/ 9 h 1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115"/>
                    <a:gd name="T17" fmla="*/ 400 w 400"/>
                    <a:gd name="T18" fmla="*/ 115 h 1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115">
                      <a:moveTo>
                        <a:pt x="0" y="9"/>
                      </a:moveTo>
                      <a:lnTo>
                        <a:pt x="362" y="115"/>
                      </a:lnTo>
                      <a:lnTo>
                        <a:pt x="400" y="106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6" name="Freeform 44"/>
                <p:cNvSpPr>
                  <a:spLocks/>
                </p:cNvSpPr>
                <p:nvPr/>
              </p:nvSpPr>
              <p:spPr bwMode="auto">
                <a:xfrm>
                  <a:off x="4373" y="2709"/>
                  <a:ext cx="409" cy="120"/>
                </a:xfrm>
                <a:custGeom>
                  <a:avLst/>
                  <a:gdLst>
                    <a:gd name="T0" fmla="*/ 0 w 409"/>
                    <a:gd name="T1" fmla="*/ 9 h 120"/>
                    <a:gd name="T2" fmla="*/ 369 w 409"/>
                    <a:gd name="T3" fmla="*/ 120 h 120"/>
                    <a:gd name="T4" fmla="*/ 409 w 409"/>
                    <a:gd name="T5" fmla="*/ 111 h 120"/>
                    <a:gd name="T6" fmla="*/ 40 w 409"/>
                    <a:gd name="T7" fmla="*/ 0 h 120"/>
                    <a:gd name="T8" fmla="*/ 0 w 409"/>
                    <a:gd name="T9" fmla="*/ 9 h 1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9"/>
                    <a:gd name="T16" fmla="*/ 0 h 120"/>
                    <a:gd name="T17" fmla="*/ 409 w 409"/>
                    <a:gd name="T18" fmla="*/ 120 h 1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9" h="120">
                      <a:moveTo>
                        <a:pt x="0" y="9"/>
                      </a:moveTo>
                      <a:lnTo>
                        <a:pt x="369" y="120"/>
                      </a:lnTo>
                      <a:lnTo>
                        <a:pt x="409" y="111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7" name="Freeform 45"/>
                <p:cNvSpPr>
                  <a:spLocks/>
                </p:cNvSpPr>
                <p:nvPr/>
              </p:nvSpPr>
              <p:spPr bwMode="auto">
                <a:xfrm>
                  <a:off x="4742" y="2820"/>
                  <a:ext cx="40" cy="422"/>
                </a:xfrm>
                <a:custGeom>
                  <a:avLst/>
                  <a:gdLst>
                    <a:gd name="T0" fmla="*/ 0 w 40"/>
                    <a:gd name="T1" fmla="*/ 9 h 422"/>
                    <a:gd name="T2" fmla="*/ 0 w 40"/>
                    <a:gd name="T3" fmla="*/ 422 h 422"/>
                    <a:gd name="T4" fmla="*/ 40 w 40"/>
                    <a:gd name="T5" fmla="*/ 413 h 422"/>
                    <a:gd name="T6" fmla="*/ 40 w 40"/>
                    <a:gd name="T7" fmla="*/ 0 h 422"/>
                    <a:gd name="T8" fmla="*/ 0 w 40"/>
                    <a:gd name="T9" fmla="*/ 9 h 4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422"/>
                    <a:gd name="T17" fmla="*/ 40 w 40"/>
                    <a:gd name="T18" fmla="*/ 422 h 4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422">
                      <a:moveTo>
                        <a:pt x="0" y="9"/>
                      </a:moveTo>
                      <a:lnTo>
                        <a:pt x="0" y="422"/>
                      </a:lnTo>
                      <a:lnTo>
                        <a:pt x="40" y="413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65B66"/>
                    </a:gs>
                    <a:gs pos="100000">
                      <a:srgbClr val="363B4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8" name="Freeform 46"/>
                <p:cNvSpPr>
                  <a:spLocks/>
                </p:cNvSpPr>
                <p:nvPr/>
              </p:nvSpPr>
              <p:spPr bwMode="auto">
                <a:xfrm>
                  <a:off x="4406" y="2751"/>
                  <a:ext cx="322" cy="449"/>
                </a:xfrm>
                <a:custGeom>
                  <a:avLst/>
                  <a:gdLst>
                    <a:gd name="T0" fmla="*/ 0 w 322"/>
                    <a:gd name="T1" fmla="*/ 357 h 449"/>
                    <a:gd name="T2" fmla="*/ 322 w 322"/>
                    <a:gd name="T3" fmla="*/ 449 h 449"/>
                    <a:gd name="T4" fmla="*/ 322 w 322"/>
                    <a:gd name="T5" fmla="*/ 95 h 449"/>
                    <a:gd name="T6" fmla="*/ 0 w 322"/>
                    <a:gd name="T7" fmla="*/ 0 h 449"/>
                    <a:gd name="T8" fmla="*/ 0 w 322"/>
                    <a:gd name="T9" fmla="*/ 357 h 4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449"/>
                    <a:gd name="T17" fmla="*/ 322 w 322"/>
                    <a:gd name="T18" fmla="*/ 449 h 4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449">
                      <a:moveTo>
                        <a:pt x="0" y="357"/>
                      </a:moveTo>
                      <a:lnTo>
                        <a:pt x="322" y="449"/>
                      </a:lnTo>
                      <a:lnTo>
                        <a:pt x="322" y="95"/>
                      </a:lnTo>
                      <a:lnTo>
                        <a:pt x="0" y="0"/>
                      </a:lnTo>
                      <a:lnTo>
                        <a:pt x="0" y="357"/>
                      </a:lnTo>
                      <a:close/>
                    </a:path>
                  </a:pathLst>
                </a:custGeom>
                <a:solidFill>
                  <a:srgbClr val="3874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89" name="Freeform 47"/>
                <p:cNvSpPr>
                  <a:spLocks/>
                </p:cNvSpPr>
                <p:nvPr/>
              </p:nvSpPr>
              <p:spPr bwMode="auto">
                <a:xfrm>
                  <a:off x="4416" y="2768"/>
                  <a:ext cx="297" cy="304"/>
                </a:xfrm>
                <a:custGeom>
                  <a:avLst/>
                  <a:gdLst>
                    <a:gd name="T0" fmla="*/ 0 w 126"/>
                    <a:gd name="T1" fmla="*/ 0 h 129"/>
                    <a:gd name="T2" fmla="*/ 0 w 126"/>
                    <a:gd name="T3" fmla="*/ 2147483647 h 129"/>
                    <a:gd name="T4" fmla="*/ 2147483647 w 126"/>
                    <a:gd name="T5" fmla="*/ 2147483647 h 129"/>
                    <a:gd name="T6" fmla="*/ 2147483647 w 126"/>
                    <a:gd name="T7" fmla="*/ 2147483647 h 129"/>
                    <a:gd name="T8" fmla="*/ 2147483647 w 126"/>
                    <a:gd name="T9" fmla="*/ 2147483647 h 129"/>
                    <a:gd name="T10" fmla="*/ 0 w 126"/>
                    <a:gd name="T11" fmla="*/ 0 h 1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6"/>
                    <a:gd name="T19" fmla="*/ 0 h 129"/>
                    <a:gd name="T20" fmla="*/ 126 w 126"/>
                    <a:gd name="T21" fmla="*/ 129 h 1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6" h="129">
                      <a:moveTo>
                        <a:pt x="0" y="0"/>
                      </a:move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30" y="124"/>
                        <a:pt x="58" y="108"/>
                      </a:cubicBezTo>
                      <a:cubicBezTo>
                        <a:pt x="86" y="91"/>
                        <a:pt x="126" y="129"/>
                        <a:pt x="126" y="12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B4DA"/>
                    </a:gs>
                    <a:gs pos="100000">
                      <a:srgbClr val="3874BA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0" name="Freeform 48"/>
                <p:cNvSpPr>
                  <a:spLocks/>
                </p:cNvSpPr>
                <p:nvPr/>
              </p:nvSpPr>
              <p:spPr bwMode="auto">
                <a:xfrm>
                  <a:off x="4394" y="2751"/>
                  <a:ext cx="334" cy="463"/>
                </a:xfrm>
                <a:custGeom>
                  <a:avLst/>
                  <a:gdLst>
                    <a:gd name="T0" fmla="*/ 334 w 334"/>
                    <a:gd name="T1" fmla="*/ 463 h 463"/>
                    <a:gd name="T2" fmla="*/ 334 w 334"/>
                    <a:gd name="T3" fmla="*/ 458 h 463"/>
                    <a:gd name="T4" fmla="*/ 7 w 334"/>
                    <a:gd name="T5" fmla="*/ 361 h 463"/>
                    <a:gd name="T6" fmla="*/ 7 w 334"/>
                    <a:gd name="T7" fmla="*/ 0 h 463"/>
                    <a:gd name="T8" fmla="*/ 0 w 334"/>
                    <a:gd name="T9" fmla="*/ 0 h 463"/>
                    <a:gd name="T10" fmla="*/ 3 w 334"/>
                    <a:gd name="T11" fmla="*/ 364 h 463"/>
                    <a:gd name="T12" fmla="*/ 3 w 334"/>
                    <a:gd name="T13" fmla="*/ 364 h 463"/>
                    <a:gd name="T14" fmla="*/ 334 w 334"/>
                    <a:gd name="T15" fmla="*/ 463 h 4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34"/>
                    <a:gd name="T25" fmla="*/ 0 h 463"/>
                    <a:gd name="T26" fmla="*/ 334 w 334"/>
                    <a:gd name="T27" fmla="*/ 463 h 4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34" h="463">
                      <a:moveTo>
                        <a:pt x="334" y="463"/>
                      </a:moveTo>
                      <a:lnTo>
                        <a:pt x="334" y="458"/>
                      </a:lnTo>
                      <a:lnTo>
                        <a:pt x="7" y="361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" y="364"/>
                      </a:lnTo>
                      <a:lnTo>
                        <a:pt x="334" y="463"/>
                      </a:ln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1" name="Freeform 49"/>
                <p:cNvSpPr>
                  <a:spLocks noEditPoints="1"/>
                </p:cNvSpPr>
                <p:nvPr/>
              </p:nvSpPr>
              <p:spPr bwMode="auto">
                <a:xfrm>
                  <a:off x="4373" y="2718"/>
                  <a:ext cx="371" cy="524"/>
                </a:xfrm>
                <a:custGeom>
                  <a:avLst/>
                  <a:gdLst>
                    <a:gd name="T0" fmla="*/ 0 w 157"/>
                    <a:gd name="T1" fmla="*/ 0 h 222"/>
                    <a:gd name="T2" fmla="*/ 0 w 157"/>
                    <a:gd name="T3" fmla="*/ 2147483647 h 222"/>
                    <a:gd name="T4" fmla="*/ 2147483647 w 157"/>
                    <a:gd name="T5" fmla="*/ 2147483647 h 222"/>
                    <a:gd name="T6" fmla="*/ 2147483647 w 157"/>
                    <a:gd name="T7" fmla="*/ 2147483647 h 222"/>
                    <a:gd name="T8" fmla="*/ 0 w 157"/>
                    <a:gd name="T9" fmla="*/ 0 h 222"/>
                    <a:gd name="T10" fmla="*/ 2147483647 w 157"/>
                    <a:gd name="T11" fmla="*/ 2147483647 h 222"/>
                    <a:gd name="T12" fmla="*/ 2147483647 w 157"/>
                    <a:gd name="T13" fmla="*/ 2147483647 h 222"/>
                    <a:gd name="T14" fmla="*/ 2147483647 w 157"/>
                    <a:gd name="T15" fmla="*/ 2147483647 h 222"/>
                    <a:gd name="T16" fmla="*/ 2147483647 w 157"/>
                    <a:gd name="T17" fmla="*/ 2147483647 h 222"/>
                    <a:gd name="T18" fmla="*/ 2147483647 w 157"/>
                    <a:gd name="T19" fmla="*/ 2147483647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7"/>
                    <a:gd name="T31" fmla="*/ 0 h 222"/>
                    <a:gd name="T32" fmla="*/ 157 w 157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7" h="222">
                      <a:moveTo>
                        <a:pt x="0" y="0"/>
                      </a:move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47"/>
                        <a:pt x="157" y="47"/>
                        <a:pt x="157" y="47"/>
                      </a:cubicBezTo>
                      <a:lnTo>
                        <a:pt x="0" y="0"/>
                      </a:lnTo>
                      <a:close/>
                      <a:moveTo>
                        <a:pt x="148" y="209"/>
                      </a:moveTo>
                      <a:cubicBezTo>
                        <a:pt x="121" y="200"/>
                        <a:pt x="25" y="173"/>
                        <a:pt x="10" y="168"/>
                      </a:cubicBezTo>
                      <a:cubicBezTo>
                        <a:pt x="10" y="153"/>
                        <a:pt x="9" y="39"/>
                        <a:pt x="9" y="14"/>
                      </a:cubicBezTo>
                      <a:cubicBezTo>
                        <a:pt x="37" y="22"/>
                        <a:pt x="133" y="49"/>
                        <a:pt x="148" y="54"/>
                      </a:cubicBezTo>
                      <a:cubicBezTo>
                        <a:pt x="148" y="68"/>
                        <a:pt x="148" y="183"/>
                        <a:pt x="148" y="209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1292" name="Freeform 50"/>
                <p:cNvSpPr>
                  <a:spLocks noEditPoints="1"/>
                </p:cNvSpPr>
                <p:nvPr/>
              </p:nvSpPr>
              <p:spPr bwMode="auto">
                <a:xfrm>
                  <a:off x="4368" y="2704"/>
                  <a:ext cx="416" cy="543"/>
                </a:xfrm>
                <a:custGeom>
                  <a:avLst/>
                  <a:gdLst>
                    <a:gd name="T0" fmla="*/ 1955814699 w 176"/>
                    <a:gd name="T1" fmla="*/ 2147483647 h 230"/>
                    <a:gd name="T2" fmla="*/ 2147483647 w 176"/>
                    <a:gd name="T3" fmla="*/ 2147483647 h 230"/>
                    <a:gd name="T4" fmla="*/ 2147483647 w 176"/>
                    <a:gd name="T5" fmla="*/ 2147483647 h 230"/>
                    <a:gd name="T6" fmla="*/ 2147483647 w 176"/>
                    <a:gd name="T7" fmla="*/ 2147483647 h 230"/>
                    <a:gd name="T8" fmla="*/ 2147483647 w 176"/>
                    <a:gd name="T9" fmla="*/ 2147483647 h 230"/>
                    <a:gd name="T10" fmla="*/ 2147483647 w 176"/>
                    <a:gd name="T11" fmla="*/ 2147483647 h 230"/>
                    <a:gd name="T12" fmla="*/ 2147483647 w 176"/>
                    <a:gd name="T13" fmla="*/ 2147483647 h 230"/>
                    <a:gd name="T14" fmla="*/ 2147483647 w 176"/>
                    <a:gd name="T15" fmla="*/ 2147483647 h 230"/>
                    <a:gd name="T16" fmla="*/ 2147483647 w 176"/>
                    <a:gd name="T17" fmla="*/ 2147483647 h 230"/>
                    <a:gd name="T18" fmla="*/ 2147483647 w 176"/>
                    <a:gd name="T19" fmla="*/ 2147483647 h 230"/>
                    <a:gd name="T20" fmla="*/ 2147483647 w 176"/>
                    <a:gd name="T21" fmla="*/ 2147483647 h 230"/>
                    <a:gd name="T22" fmla="*/ 2147483647 w 176"/>
                    <a:gd name="T23" fmla="*/ 2147483647 h 230"/>
                    <a:gd name="T24" fmla="*/ 2147483647 w 176"/>
                    <a:gd name="T25" fmla="*/ 2147483647 h 230"/>
                    <a:gd name="T26" fmla="*/ 2147483647 w 176"/>
                    <a:gd name="T27" fmla="*/ 2147483647 h 230"/>
                    <a:gd name="T28" fmla="*/ 2147483647 w 176"/>
                    <a:gd name="T29" fmla="*/ 2147483647 h 230"/>
                    <a:gd name="T30" fmla="*/ 2147483647 w 176"/>
                    <a:gd name="T31" fmla="*/ 2147483647 h 230"/>
                    <a:gd name="T32" fmla="*/ 2147483647 w 176"/>
                    <a:gd name="T33" fmla="*/ 2147483647 h 230"/>
                    <a:gd name="T34" fmla="*/ 2147483647 w 176"/>
                    <a:gd name="T35" fmla="*/ 2147483647 h 230"/>
                    <a:gd name="T36" fmla="*/ 2147483647 w 176"/>
                    <a:gd name="T37" fmla="*/ 2147483647 h 230"/>
                    <a:gd name="T38" fmla="*/ 2147483647 w 176"/>
                    <a:gd name="T39" fmla="*/ 2147483647 h 230"/>
                    <a:gd name="T40" fmla="*/ 2147483647 w 176"/>
                    <a:gd name="T41" fmla="*/ 2147483647 h 230"/>
                    <a:gd name="T42" fmla="*/ 2147483647 w 176"/>
                    <a:gd name="T43" fmla="*/ 2147483647 h 230"/>
                    <a:gd name="T44" fmla="*/ 2147483647 w 176"/>
                    <a:gd name="T45" fmla="*/ 2147483647 h 230"/>
                    <a:gd name="T46" fmla="*/ 1955814699 w 176"/>
                    <a:gd name="T47" fmla="*/ 2147483647 h 230"/>
                    <a:gd name="T48" fmla="*/ 2147483647 w 176"/>
                    <a:gd name="T49" fmla="*/ 2147483647 h 230"/>
                    <a:gd name="T50" fmla="*/ 2147483647 w 176"/>
                    <a:gd name="T51" fmla="*/ 2147483647 h 230"/>
                    <a:gd name="T52" fmla="*/ 1955814699 w 176"/>
                    <a:gd name="T53" fmla="*/ 2147483647 h 230"/>
                    <a:gd name="T54" fmla="*/ 827460018 w 176"/>
                    <a:gd name="T55" fmla="*/ 2147483647 h 230"/>
                    <a:gd name="T56" fmla="*/ 2147483647 w 176"/>
                    <a:gd name="T57" fmla="*/ 2147483647 h 230"/>
                    <a:gd name="T58" fmla="*/ 2147483647 w 176"/>
                    <a:gd name="T59" fmla="*/ 2147483647 h 230"/>
                    <a:gd name="T60" fmla="*/ 2147483647 w 176"/>
                    <a:gd name="T61" fmla="*/ 2147483647 h 230"/>
                    <a:gd name="T62" fmla="*/ 2147483647 w 176"/>
                    <a:gd name="T63" fmla="*/ 2147483647 h 230"/>
                    <a:gd name="T64" fmla="*/ 2147483647 w 176"/>
                    <a:gd name="T65" fmla="*/ 2147483647 h 230"/>
                    <a:gd name="T66" fmla="*/ 2147483647 w 176"/>
                    <a:gd name="T67" fmla="*/ 2147483647 h 230"/>
                    <a:gd name="T68" fmla="*/ 2147483647 w 176"/>
                    <a:gd name="T69" fmla="*/ 2147483647 h 230"/>
                    <a:gd name="T70" fmla="*/ 2147483647 w 176"/>
                    <a:gd name="T71" fmla="*/ 2147483647 h 230"/>
                    <a:gd name="T72" fmla="*/ 2147483647 w 176"/>
                    <a:gd name="T73" fmla="*/ 2147483647 h 230"/>
                    <a:gd name="T74" fmla="*/ 2147483647 w 176"/>
                    <a:gd name="T75" fmla="*/ 2147483647 h 230"/>
                    <a:gd name="T76" fmla="*/ 2147483647 w 176"/>
                    <a:gd name="T77" fmla="*/ 2147483647 h 230"/>
                    <a:gd name="T78" fmla="*/ 2147483647 w 176"/>
                    <a:gd name="T79" fmla="*/ 2147483647 h 230"/>
                    <a:gd name="T80" fmla="*/ 2147483647 w 176"/>
                    <a:gd name="T81" fmla="*/ 2147483647 h 230"/>
                    <a:gd name="T82" fmla="*/ 2147483647 w 176"/>
                    <a:gd name="T83" fmla="*/ 2147483647 h 230"/>
                    <a:gd name="T84" fmla="*/ 2147483647 w 176"/>
                    <a:gd name="T85" fmla="*/ 2147483647 h 230"/>
                    <a:gd name="T86" fmla="*/ 2147483647 w 176"/>
                    <a:gd name="T87" fmla="*/ 2147483647 h 230"/>
                    <a:gd name="T88" fmla="*/ 2147483647 w 176"/>
                    <a:gd name="T89" fmla="*/ 2147483647 h 230"/>
                    <a:gd name="T90" fmla="*/ 2147483647 w 176"/>
                    <a:gd name="T91" fmla="*/ 2147483647 h 230"/>
                    <a:gd name="T92" fmla="*/ 2147483647 w 176"/>
                    <a:gd name="T93" fmla="*/ 2147483647 h 230"/>
                    <a:gd name="T94" fmla="*/ 2147483647 w 176"/>
                    <a:gd name="T95" fmla="*/ 2147483647 h 230"/>
                    <a:gd name="T96" fmla="*/ 2147483647 w 176"/>
                    <a:gd name="T97" fmla="*/ 0 h 230"/>
                    <a:gd name="T98" fmla="*/ 2147483647 w 176"/>
                    <a:gd name="T99" fmla="*/ 0 h 230"/>
                    <a:gd name="T100" fmla="*/ 827460018 w 176"/>
                    <a:gd name="T101" fmla="*/ 2147483647 h 230"/>
                    <a:gd name="T102" fmla="*/ 0 w 176"/>
                    <a:gd name="T103" fmla="*/ 2147483647 h 230"/>
                    <a:gd name="T104" fmla="*/ 0 w 176"/>
                    <a:gd name="T105" fmla="*/ 2147483647 h 230"/>
                    <a:gd name="T106" fmla="*/ 827460018 w 176"/>
                    <a:gd name="T107" fmla="*/ 2147483647 h 23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76"/>
                    <a:gd name="T163" fmla="*/ 0 h 230"/>
                    <a:gd name="T164" fmla="*/ 176 w 176"/>
                    <a:gd name="T165" fmla="*/ 230 h 23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76" h="230">
                      <a:moveTo>
                        <a:pt x="2" y="7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75" y="50"/>
                        <a:pt x="175" y="50"/>
                        <a:pt x="175" y="50"/>
                      </a:cubicBezTo>
                      <a:cubicBezTo>
                        <a:pt x="174" y="50"/>
                        <a:pt x="173" y="50"/>
                        <a:pt x="173" y="49"/>
                      </a:cubicBezTo>
                      <a:cubicBezTo>
                        <a:pt x="173" y="224"/>
                        <a:pt x="173" y="224"/>
                        <a:pt x="173" y="224"/>
                      </a:cubicBezTo>
                      <a:cubicBezTo>
                        <a:pt x="173" y="223"/>
                        <a:pt x="174" y="223"/>
                        <a:pt x="175" y="223"/>
                      </a:cubicBezTo>
                      <a:cubicBezTo>
                        <a:pt x="158" y="227"/>
                        <a:pt x="158" y="227"/>
                        <a:pt x="158" y="227"/>
                      </a:cubicBezTo>
                      <a:cubicBezTo>
                        <a:pt x="158" y="227"/>
                        <a:pt x="159" y="227"/>
                        <a:pt x="159" y="227"/>
                      </a:cubicBezTo>
                      <a:cubicBezTo>
                        <a:pt x="120" y="215"/>
                        <a:pt x="120" y="215"/>
                        <a:pt x="120" y="215"/>
                      </a:cubicBezTo>
                      <a:cubicBezTo>
                        <a:pt x="120" y="215"/>
                        <a:pt x="120" y="215"/>
                        <a:pt x="119" y="215"/>
                      </a:cubicBezTo>
                      <a:cubicBezTo>
                        <a:pt x="119" y="215"/>
                        <a:pt x="119" y="216"/>
                        <a:pt x="119" y="216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1"/>
                        <a:pt x="119" y="220"/>
                        <a:pt x="120" y="220"/>
                      </a:cubicBezTo>
                      <a:cubicBezTo>
                        <a:pt x="103" y="224"/>
                        <a:pt x="103" y="224"/>
                        <a:pt x="103" y="224"/>
                      </a:cubicBezTo>
                      <a:cubicBezTo>
                        <a:pt x="103" y="224"/>
                        <a:pt x="103" y="224"/>
                        <a:pt x="104" y="224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35" y="203"/>
                        <a:pt x="35" y="203"/>
                        <a:pt x="35" y="204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35" y="200"/>
                        <a:pt x="35" y="201"/>
                        <a:pt x="34" y="201"/>
                      </a:cubicBezTo>
                      <a:cubicBezTo>
                        <a:pt x="51" y="197"/>
                        <a:pt x="51" y="197"/>
                        <a:pt x="51" y="197"/>
                      </a:cubicBezTo>
                      <a:cubicBezTo>
                        <a:pt x="51" y="197"/>
                        <a:pt x="52" y="196"/>
                        <a:pt x="52" y="196"/>
                      </a:cubicBezTo>
                      <a:cubicBezTo>
                        <a:pt x="52" y="195"/>
                        <a:pt x="51" y="194"/>
                        <a:pt x="51" y="194"/>
                      </a:cubicBezTo>
                      <a:cubicBezTo>
                        <a:pt x="2" y="179"/>
                        <a:pt x="2" y="179"/>
                        <a:pt x="2" y="179"/>
                      </a:cubicBezTo>
                      <a:cubicBezTo>
                        <a:pt x="3" y="180"/>
                        <a:pt x="3" y="180"/>
                        <a:pt x="3" y="181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2" y="7"/>
                      </a:cubicBezTo>
                      <a:close/>
                      <a:moveTo>
                        <a:pt x="1" y="182"/>
                      </a:moveTo>
                      <a:cubicBezTo>
                        <a:pt x="50" y="197"/>
                        <a:pt x="50" y="197"/>
                        <a:pt x="50" y="197"/>
                      </a:cubicBezTo>
                      <a:cubicBezTo>
                        <a:pt x="49" y="197"/>
                        <a:pt x="49" y="196"/>
                        <a:pt x="49" y="195"/>
                      </a:cubicBezTo>
                      <a:cubicBezTo>
                        <a:pt x="49" y="195"/>
                        <a:pt x="49" y="194"/>
                        <a:pt x="50" y="194"/>
                      </a:cubicBezTo>
                      <a:cubicBezTo>
                        <a:pt x="33" y="198"/>
                        <a:pt x="33" y="198"/>
                        <a:pt x="33" y="198"/>
                      </a:cubicBezTo>
                      <a:cubicBezTo>
                        <a:pt x="33" y="198"/>
                        <a:pt x="32" y="199"/>
                        <a:pt x="32" y="199"/>
                      </a:cubicBezTo>
                      <a:cubicBezTo>
                        <a:pt x="32" y="204"/>
                        <a:pt x="32" y="204"/>
                        <a:pt x="32" y="204"/>
                      </a:cubicBezTo>
                      <a:cubicBezTo>
                        <a:pt x="32" y="205"/>
                        <a:pt x="32" y="205"/>
                        <a:pt x="33" y="206"/>
                      </a:cubicBezTo>
                      <a:cubicBezTo>
                        <a:pt x="103" y="227"/>
                        <a:pt x="103" y="227"/>
                        <a:pt x="103" y="227"/>
                      </a:cubicBezTo>
                      <a:cubicBezTo>
                        <a:pt x="103" y="227"/>
                        <a:pt x="103" y="227"/>
                        <a:pt x="104" y="227"/>
                      </a:cubicBezTo>
                      <a:cubicBezTo>
                        <a:pt x="120" y="223"/>
                        <a:pt x="120" y="223"/>
                        <a:pt x="120" y="223"/>
                      </a:cubicBezTo>
                      <a:cubicBezTo>
                        <a:pt x="121" y="223"/>
                        <a:pt x="121" y="222"/>
                        <a:pt x="121" y="221"/>
                      </a:cubicBezTo>
                      <a:cubicBezTo>
                        <a:pt x="122" y="216"/>
                        <a:pt x="122" y="216"/>
                        <a:pt x="122" y="216"/>
                      </a:cubicBezTo>
                      <a:cubicBezTo>
                        <a:pt x="122" y="217"/>
                        <a:pt x="121" y="217"/>
                        <a:pt x="121" y="218"/>
                      </a:cubicBezTo>
                      <a:cubicBezTo>
                        <a:pt x="121" y="218"/>
                        <a:pt x="120" y="218"/>
                        <a:pt x="120" y="218"/>
                      </a:cubicBezTo>
                      <a:cubicBezTo>
                        <a:pt x="158" y="230"/>
                        <a:pt x="158" y="230"/>
                        <a:pt x="158" y="230"/>
                      </a:cubicBezTo>
                      <a:cubicBezTo>
                        <a:pt x="158" y="230"/>
                        <a:pt x="159" y="230"/>
                        <a:pt x="159" y="230"/>
                      </a:cubicBezTo>
                      <a:cubicBezTo>
                        <a:pt x="175" y="226"/>
                        <a:pt x="175" y="226"/>
                        <a:pt x="175" y="226"/>
                      </a:cubicBezTo>
                      <a:cubicBezTo>
                        <a:pt x="176" y="225"/>
                        <a:pt x="176" y="225"/>
                        <a:pt x="176" y="224"/>
                      </a:cubicBezTo>
                      <a:cubicBezTo>
                        <a:pt x="176" y="49"/>
                        <a:pt x="176" y="49"/>
                        <a:pt x="176" y="49"/>
                      </a:cubicBezTo>
                      <a:cubicBezTo>
                        <a:pt x="176" y="48"/>
                        <a:pt x="176" y="48"/>
                        <a:pt x="175" y="48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0" y="182"/>
                        <a:pt x="1" y="182"/>
                        <a:pt x="1" y="18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81266" name="Group 797"/>
            <p:cNvGrpSpPr>
              <a:grpSpLocks/>
            </p:cNvGrpSpPr>
            <p:nvPr/>
          </p:nvGrpSpPr>
          <p:grpSpPr bwMode="auto">
            <a:xfrm>
              <a:off x="2895595" y="5562600"/>
              <a:ext cx="293582" cy="533139"/>
              <a:chOff x="145" y="1491"/>
              <a:chExt cx="166" cy="302"/>
            </a:xfrm>
          </p:grpSpPr>
          <p:sp>
            <p:nvSpPr>
              <p:cNvPr id="181267" name="Freeform 4"/>
              <p:cNvSpPr>
                <a:spLocks/>
              </p:cNvSpPr>
              <p:nvPr/>
            </p:nvSpPr>
            <p:spPr bwMode="auto">
              <a:xfrm>
                <a:off x="150" y="1600"/>
                <a:ext cx="158" cy="190"/>
              </a:xfrm>
              <a:custGeom>
                <a:avLst/>
                <a:gdLst>
                  <a:gd name="T0" fmla="*/ 2921482 w 100"/>
                  <a:gd name="T1" fmla="*/ 7400780 h 120"/>
                  <a:gd name="T2" fmla="*/ 4454406 w 100"/>
                  <a:gd name="T3" fmla="*/ 6859831 h 120"/>
                  <a:gd name="T4" fmla="*/ 5867459 w 100"/>
                  <a:gd name="T5" fmla="*/ 0 h 120"/>
                  <a:gd name="T6" fmla="*/ 0 w 100"/>
                  <a:gd name="T7" fmla="*/ 0 h 120"/>
                  <a:gd name="T8" fmla="*/ 1487575 w 100"/>
                  <a:gd name="T9" fmla="*/ 6859831 h 120"/>
                  <a:gd name="T10" fmla="*/ 2921482 w 100"/>
                  <a:gd name="T11" fmla="*/ 7400780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120"/>
                  <a:gd name="T20" fmla="*/ 100 w 100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120">
                    <a:moveTo>
                      <a:pt x="50" y="120"/>
                    </a:moveTo>
                    <a:cubicBezTo>
                      <a:pt x="63" y="120"/>
                      <a:pt x="74" y="116"/>
                      <a:pt x="76" y="11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16"/>
                      <a:pt x="37" y="120"/>
                      <a:pt x="50" y="120"/>
                    </a:cubicBezTo>
                  </a:path>
                </a:pathLst>
              </a:custGeom>
              <a:gradFill rotWithShape="1">
                <a:gsLst>
                  <a:gs pos="0">
                    <a:srgbClr val="2B588E"/>
                  </a:gs>
                  <a:gs pos="50000">
                    <a:srgbClr val="3874BA"/>
                  </a:gs>
                  <a:gs pos="100000">
                    <a:srgbClr val="2B588E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268" name="Oval 5"/>
              <p:cNvSpPr>
                <a:spLocks noChangeArrowheads="1"/>
              </p:cNvSpPr>
              <p:nvPr/>
            </p:nvSpPr>
            <p:spPr bwMode="auto">
              <a:xfrm>
                <a:off x="150" y="1569"/>
                <a:ext cx="159" cy="61"/>
              </a:xfrm>
              <a:prstGeom prst="ellipse">
                <a:avLst/>
              </a:prstGeom>
              <a:solidFill>
                <a:srgbClr val="6BA5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81269" name="Freeform 6"/>
              <p:cNvSpPr>
                <a:spLocks/>
              </p:cNvSpPr>
              <p:nvPr/>
            </p:nvSpPr>
            <p:spPr bwMode="auto">
              <a:xfrm>
                <a:off x="150" y="1598"/>
                <a:ext cx="159" cy="32"/>
              </a:xfrm>
              <a:custGeom>
                <a:avLst/>
                <a:gdLst>
                  <a:gd name="T0" fmla="*/ 2679032 w 101"/>
                  <a:gd name="T1" fmla="*/ 1487078 h 20"/>
                  <a:gd name="T2" fmla="*/ 0 w 101"/>
                  <a:gd name="T3" fmla="*/ 0 h 20"/>
                  <a:gd name="T4" fmla="*/ 0 w 101"/>
                  <a:gd name="T5" fmla="*/ 99635 h 20"/>
                  <a:gd name="T6" fmla="*/ 2679032 w 101"/>
                  <a:gd name="T7" fmla="*/ 1588920 h 20"/>
                  <a:gd name="T8" fmla="*/ 5417325 w 101"/>
                  <a:gd name="T9" fmla="*/ 99635 h 20"/>
                  <a:gd name="T10" fmla="*/ 5347444 w 101"/>
                  <a:gd name="T11" fmla="*/ 0 h 20"/>
                  <a:gd name="T12" fmla="*/ 2679032 w 101"/>
                  <a:gd name="T13" fmla="*/ 148707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"/>
                  <a:gd name="T22" fmla="*/ 0 h 20"/>
                  <a:gd name="T23" fmla="*/ 101 w 101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" h="20">
                    <a:moveTo>
                      <a:pt x="50" y="19"/>
                    </a:moveTo>
                    <a:cubicBezTo>
                      <a:pt x="23" y="19"/>
                      <a:pt x="1" y="1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1"/>
                      <a:pt x="22" y="20"/>
                      <a:pt x="50" y="20"/>
                    </a:cubicBezTo>
                    <a:cubicBezTo>
                      <a:pt x="78" y="20"/>
                      <a:pt x="101" y="11"/>
                      <a:pt x="101" y="1"/>
                    </a:cubicBezTo>
                    <a:cubicBezTo>
                      <a:pt x="101" y="0"/>
                      <a:pt x="100" y="0"/>
                      <a:pt x="100" y="0"/>
                    </a:cubicBezTo>
                    <a:cubicBezTo>
                      <a:pt x="100" y="10"/>
                      <a:pt x="78" y="19"/>
                      <a:pt x="50" y="19"/>
                    </a:cubicBezTo>
                    <a:close/>
                  </a:path>
                </a:pathLst>
              </a:custGeom>
              <a:solidFill>
                <a:srgbClr val="135B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270" name="Oval 7"/>
              <p:cNvSpPr>
                <a:spLocks noChangeArrowheads="1"/>
              </p:cNvSpPr>
              <p:nvPr/>
            </p:nvSpPr>
            <p:spPr bwMode="auto">
              <a:xfrm>
                <a:off x="178" y="1570"/>
                <a:ext cx="101" cy="51"/>
              </a:xfrm>
              <a:prstGeom prst="ellipse">
                <a:avLst/>
              </a:prstGeom>
              <a:gradFill rotWithShape="1">
                <a:gsLst>
                  <a:gs pos="0">
                    <a:srgbClr val="324C64"/>
                  </a:gs>
                  <a:gs pos="100000">
                    <a:srgbClr val="6BA5D9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81271" name="Oval 8"/>
              <p:cNvSpPr>
                <a:spLocks noChangeArrowheads="1"/>
              </p:cNvSpPr>
              <p:nvPr/>
            </p:nvSpPr>
            <p:spPr bwMode="auto">
              <a:xfrm>
                <a:off x="176" y="1494"/>
                <a:ext cx="105" cy="104"/>
              </a:xfrm>
              <a:prstGeom prst="ellipse">
                <a:avLst/>
              </a:prstGeom>
              <a:gradFill rotWithShape="1">
                <a:gsLst>
                  <a:gs pos="0">
                    <a:srgbClr val="6BA5D9"/>
                  </a:gs>
                  <a:gs pos="100000">
                    <a:srgbClr val="5C8EB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81272" name="Freeform 9"/>
              <p:cNvSpPr>
                <a:spLocks/>
              </p:cNvSpPr>
              <p:nvPr/>
            </p:nvSpPr>
            <p:spPr bwMode="auto">
              <a:xfrm>
                <a:off x="145" y="1491"/>
                <a:ext cx="166" cy="302"/>
              </a:xfrm>
              <a:custGeom>
                <a:avLst/>
                <a:gdLst>
                  <a:gd name="T0" fmla="*/ 6236474 w 105"/>
                  <a:gd name="T1" fmla="*/ 4101891 h 191"/>
                  <a:gd name="T2" fmla="*/ 4795386 w 105"/>
                  <a:gd name="T3" fmla="*/ 3040590 h 191"/>
                  <a:gd name="T4" fmla="*/ 4899479 w 105"/>
                  <a:gd name="T5" fmla="*/ 3105758 h 191"/>
                  <a:gd name="T6" fmla="*/ 4899479 w 105"/>
                  <a:gd name="T7" fmla="*/ 3164936 h 191"/>
                  <a:gd name="T8" fmla="*/ 4918596 w 105"/>
                  <a:gd name="T9" fmla="*/ 1061600 h 191"/>
                  <a:gd name="T10" fmla="*/ 3158815 w 105"/>
                  <a:gd name="T11" fmla="*/ 0 h 191"/>
                  <a:gd name="T12" fmla="*/ 1347915 w 105"/>
                  <a:gd name="T13" fmla="*/ 1061600 h 191"/>
                  <a:gd name="T14" fmla="*/ 1428833 w 105"/>
                  <a:gd name="T15" fmla="*/ 3164936 h 191"/>
                  <a:gd name="T16" fmla="*/ 1428833 w 105"/>
                  <a:gd name="T17" fmla="*/ 3105758 h 191"/>
                  <a:gd name="T18" fmla="*/ 1502716 w 105"/>
                  <a:gd name="T19" fmla="*/ 3040590 h 191"/>
                  <a:gd name="T20" fmla="*/ 125545 w 105"/>
                  <a:gd name="T21" fmla="*/ 4301258 h 191"/>
                  <a:gd name="T22" fmla="*/ 313789 w 105"/>
                  <a:gd name="T23" fmla="*/ 5004244 h 191"/>
                  <a:gd name="T24" fmla="*/ 411210 w 105"/>
                  <a:gd name="T25" fmla="*/ 5711762 h 191"/>
                  <a:gd name="T26" fmla="*/ 903780 w 105"/>
                  <a:gd name="T27" fmla="*/ 7867180 h 191"/>
                  <a:gd name="T28" fmla="*/ 1347915 w 105"/>
                  <a:gd name="T29" fmla="*/ 10044368 h 191"/>
                  <a:gd name="T30" fmla="*/ 1553619 w 105"/>
                  <a:gd name="T31" fmla="*/ 10587690 h 191"/>
                  <a:gd name="T32" fmla="*/ 1553619 w 105"/>
                  <a:gd name="T33" fmla="*/ 10587690 h 191"/>
                  <a:gd name="T34" fmla="*/ 1666508 w 105"/>
                  <a:gd name="T35" fmla="*/ 10961423 h 191"/>
                  <a:gd name="T36" fmla="*/ 3368991 w 105"/>
                  <a:gd name="T37" fmla="*/ 11293320 h 191"/>
                  <a:gd name="T38" fmla="*/ 4736986 w 105"/>
                  <a:gd name="T39" fmla="*/ 10753318 h 191"/>
                  <a:gd name="T40" fmla="*/ 5417105 w 105"/>
                  <a:gd name="T41" fmla="*/ 7711626 h 191"/>
                  <a:gd name="T42" fmla="*/ 5699498 w 105"/>
                  <a:gd name="T43" fmla="*/ 6485714 h 191"/>
                  <a:gd name="T44" fmla="*/ 6009285 w 105"/>
                  <a:gd name="T45" fmla="*/ 5251435 h 191"/>
                  <a:gd name="T46" fmla="*/ 6060489 w 105"/>
                  <a:gd name="T47" fmla="*/ 4910675 h 191"/>
                  <a:gd name="T48" fmla="*/ 6236474 w 105"/>
                  <a:gd name="T49" fmla="*/ 4101891 h 191"/>
                  <a:gd name="T50" fmla="*/ 6236474 w 105"/>
                  <a:gd name="T51" fmla="*/ 4101891 h 191"/>
                  <a:gd name="T52" fmla="*/ 6139047 w 105"/>
                  <a:gd name="T53" fmla="*/ 4017682 h 191"/>
                  <a:gd name="T54" fmla="*/ 6060489 w 105"/>
                  <a:gd name="T55" fmla="*/ 4101891 h 191"/>
                  <a:gd name="T56" fmla="*/ 6060489 w 105"/>
                  <a:gd name="T57" fmla="*/ 4101891 h 191"/>
                  <a:gd name="T58" fmla="*/ 5896579 w 105"/>
                  <a:gd name="T59" fmla="*/ 4910675 h 191"/>
                  <a:gd name="T60" fmla="*/ 5824257 w 105"/>
                  <a:gd name="T61" fmla="*/ 5199551 h 191"/>
                  <a:gd name="T62" fmla="*/ 5519051 w 105"/>
                  <a:gd name="T63" fmla="*/ 6435705 h 191"/>
                  <a:gd name="T64" fmla="*/ 5234761 w 105"/>
                  <a:gd name="T65" fmla="*/ 7711626 h 191"/>
                  <a:gd name="T66" fmla="*/ 4587055 w 105"/>
                  <a:gd name="T67" fmla="*/ 10753318 h 191"/>
                  <a:gd name="T68" fmla="*/ 3368991 w 105"/>
                  <a:gd name="T69" fmla="*/ 11160218 h 191"/>
                  <a:gd name="T70" fmla="*/ 1757396 w 105"/>
                  <a:gd name="T71" fmla="*/ 10845329 h 191"/>
                  <a:gd name="T72" fmla="*/ 1732340 w 105"/>
                  <a:gd name="T73" fmla="*/ 10587690 h 191"/>
                  <a:gd name="T74" fmla="*/ 1732340 w 105"/>
                  <a:gd name="T75" fmla="*/ 10557224 h 191"/>
                  <a:gd name="T76" fmla="*/ 1553619 w 105"/>
                  <a:gd name="T77" fmla="*/ 9941359 h 191"/>
                  <a:gd name="T78" fmla="*/ 1054116 w 105"/>
                  <a:gd name="T79" fmla="*/ 7793688 h 191"/>
                  <a:gd name="T80" fmla="*/ 601228 w 105"/>
                  <a:gd name="T81" fmla="*/ 5711762 h 191"/>
                  <a:gd name="T82" fmla="*/ 411210 w 105"/>
                  <a:gd name="T83" fmla="*/ 5004244 h 191"/>
                  <a:gd name="T84" fmla="*/ 313789 w 105"/>
                  <a:gd name="T85" fmla="*/ 4222820 h 191"/>
                  <a:gd name="T86" fmla="*/ 1553619 w 105"/>
                  <a:gd name="T87" fmla="*/ 3197375 h 191"/>
                  <a:gd name="T88" fmla="*/ 1624874 w 105"/>
                  <a:gd name="T89" fmla="*/ 3164936 h 191"/>
                  <a:gd name="T90" fmla="*/ 1553619 w 105"/>
                  <a:gd name="T91" fmla="*/ 3105758 h 191"/>
                  <a:gd name="T92" fmla="*/ 1553619 w 105"/>
                  <a:gd name="T93" fmla="*/ 1216216 h 191"/>
                  <a:gd name="T94" fmla="*/ 3158815 w 105"/>
                  <a:gd name="T95" fmla="*/ 198759 h 191"/>
                  <a:gd name="T96" fmla="*/ 4795386 w 105"/>
                  <a:gd name="T97" fmla="*/ 1216216 h 191"/>
                  <a:gd name="T98" fmla="*/ 4736986 w 105"/>
                  <a:gd name="T99" fmla="*/ 3105758 h 191"/>
                  <a:gd name="T100" fmla="*/ 4736986 w 105"/>
                  <a:gd name="T101" fmla="*/ 3164936 h 191"/>
                  <a:gd name="T102" fmla="*/ 4795386 w 105"/>
                  <a:gd name="T103" fmla="*/ 3197375 h 191"/>
                  <a:gd name="T104" fmla="*/ 6060489 w 105"/>
                  <a:gd name="T105" fmla="*/ 4101891 h 191"/>
                  <a:gd name="T106" fmla="*/ 6060489 w 105"/>
                  <a:gd name="T107" fmla="*/ 4101891 h 191"/>
                  <a:gd name="T108" fmla="*/ 6139047 w 105"/>
                  <a:gd name="T109" fmla="*/ 4196447 h 191"/>
                  <a:gd name="T110" fmla="*/ 6236474 w 105"/>
                  <a:gd name="T111" fmla="*/ 4101891 h 1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"/>
                  <a:gd name="T169" fmla="*/ 0 h 191"/>
                  <a:gd name="T170" fmla="*/ 105 w 105"/>
                  <a:gd name="T171" fmla="*/ 191 h 19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" h="191">
                    <a:moveTo>
                      <a:pt x="105" y="69"/>
                    </a:moveTo>
                    <a:cubicBezTo>
                      <a:pt x="105" y="61"/>
                      <a:pt x="97" y="55"/>
                      <a:pt x="81" y="51"/>
                    </a:cubicBezTo>
                    <a:cubicBezTo>
                      <a:pt x="82" y="51"/>
                      <a:pt x="82" y="52"/>
                      <a:pt x="82" y="52"/>
                    </a:cubicBezTo>
                    <a:cubicBezTo>
                      <a:pt x="83" y="52"/>
                      <a:pt x="83" y="53"/>
                      <a:pt x="82" y="53"/>
                    </a:cubicBezTo>
                    <a:cubicBezTo>
                      <a:pt x="89" y="43"/>
                      <a:pt x="89" y="30"/>
                      <a:pt x="83" y="18"/>
                    </a:cubicBezTo>
                    <a:cubicBezTo>
                      <a:pt x="77" y="7"/>
                      <a:pt x="66" y="0"/>
                      <a:pt x="53" y="0"/>
                    </a:cubicBezTo>
                    <a:cubicBezTo>
                      <a:pt x="40" y="0"/>
                      <a:pt x="29" y="7"/>
                      <a:pt x="23" y="18"/>
                    </a:cubicBezTo>
                    <a:cubicBezTo>
                      <a:pt x="17" y="30"/>
                      <a:pt x="17" y="43"/>
                      <a:pt x="24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4" y="52"/>
                      <a:pt x="24" y="51"/>
                      <a:pt x="25" y="51"/>
                    </a:cubicBezTo>
                    <a:cubicBezTo>
                      <a:pt x="3" y="57"/>
                      <a:pt x="0" y="66"/>
                      <a:pt x="2" y="7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23" y="168"/>
                      <a:pt x="23" y="168"/>
                      <a:pt x="23" y="16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80"/>
                      <a:pt x="27" y="182"/>
                      <a:pt x="28" y="184"/>
                    </a:cubicBezTo>
                    <a:cubicBezTo>
                      <a:pt x="34" y="189"/>
                      <a:pt x="43" y="191"/>
                      <a:pt x="57" y="190"/>
                    </a:cubicBezTo>
                    <a:cubicBezTo>
                      <a:pt x="63" y="190"/>
                      <a:pt x="78" y="189"/>
                      <a:pt x="80" y="180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1" y="86"/>
                      <a:pt x="102" y="84"/>
                      <a:pt x="102" y="82"/>
                    </a:cubicBezTo>
                    <a:cubicBezTo>
                      <a:pt x="104" y="78"/>
                      <a:pt x="105" y="73"/>
                      <a:pt x="105" y="6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05" y="68"/>
                      <a:pt x="104" y="67"/>
                      <a:pt x="103" y="67"/>
                    </a:cubicBezTo>
                    <a:cubicBezTo>
                      <a:pt x="103" y="67"/>
                      <a:pt x="102" y="68"/>
                      <a:pt x="102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72"/>
                      <a:pt x="101" y="77"/>
                      <a:pt x="99" y="82"/>
                    </a:cubicBezTo>
                    <a:cubicBezTo>
                      <a:pt x="99" y="84"/>
                      <a:pt x="98" y="86"/>
                      <a:pt x="98" y="87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88" y="129"/>
                      <a:pt x="88" y="129"/>
                      <a:pt x="88" y="12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6" y="183"/>
                      <a:pt x="72" y="186"/>
                      <a:pt x="57" y="187"/>
                    </a:cubicBezTo>
                    <a:cubicBezTo>
                      <a:pt x="44" y="188"/>
                      <a:pt x="35" y="186"/>
                      <a:pt x="30" y="182"/>
                    </a:cubicBezTo>
                    <a:cubicBezTo>
                      <a:pt x="29" y="181"/>
                      <a:pt x="29" y="179"/>
                      <a:pt x="29" y="178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6" y="167"/>
                      <a:pt x="26" y="167"/>
                      <a:pt x="26" y="167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3" y="62"/>
                      <a:pt x="15" y="57"/>
                      <a:pt x="26" y="54"/>
                    </a:cubicBezTo>
                    <a:cubicBezTo>
                      <a:pt x="26" y="54"/>
                      <a:pt x="26" y="54"/>
                      <a:pt x="27" y="53"/>
                    </a:cubicBezTo>
                    <a:cubicBezTo>
                      <a:pt x="27" y="53"/>
                      <a:pt x="27" y="52"/>
                      <a:pt x="26" y="52"/>
                    </a:cubicBezTo>
                    <a:cubicBezTo>
                      <a:pt x="20" y="42"/>
                      <a:pt x="20" y="30"/>
                      <a:pt x="26" y="20"/>
                    </a:cubicBezTo>
                    <a:cubicBezTo>
                      <a:pt x="31" y="9"/>
                      <a:pt x="42" y="3"/>
                      <a:pt x="53" y="3"/>
                    </a:cubicBezTo>
                    <a:cubicBezTo>
                      <a:pt x="65" y="3"/>
                      <a:pt x="75" y="9"/>
                      <a:pt x="81" y="20"/>
                    </a:cubicBezTo>
                    <a:cubicBezTo>
                      <a:pt x="86" y="30"/>
                      <a:pt x="86" y="42"/>
                      <a:pt x="80" y="52"/>
                    </a:cubicBezTo>
                    <a:cubicBezTo>
                      <a:pt x="79" y="52"/>
                      <a:pt x="79" y="53"/>
                      <a:pt x="80" y="53"/>
                    </a:cubicBezTo>
                    <a:cubicBezTo>
                      <a:pt x="80" y="54"/>
                      <a:pt x="80" y="54"/>
                      <a:pt x="81" y="54"/>
                    </a:cubicBezTo>
                    <a:cubicBezTo>
                      <a:pt x="95" y="58"/>
                      <a:pt x="102" y="63"/>
                      <a:pt x="102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69"/>
                      <a:pt x="103" y="70"/>
                      <a:pt x="103" y="70"/>
                    </a:cubicBezTo>
                    <a:cubicBezTo>
                      <a:pt x="104" y="70"/>
                      <a:pt x="105" y="69"/>
                      <a:pt x="105" y="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81256" name="TextBox 24"/>
          <p:cNvSpPr txBox="1">
            <a:spLocks noChangeArrowheads="1"/>
          </p:cNvSpPr>
          <p:nvPr/>
        </p:nvSpPr>
        <p:spPr bwMode="auto">
          <a:xfrm>
            <a:off x="1114425" y="479425"/>
            <a:ext cx="73279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Алгоритм устранения расхождений 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985963" y="2316163"/>
            <a:ext cx="985837" cy="654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9" name="Стрелка вниз 68"/>
          <p:cNvSpPr/>
          <p:nvPr/>
        </p:nvSpPr>
        <p:spPr>
          <a:xfrm>
            <a:off x="6235700" y="2325688"/>
            <a:ext cx="982663" cy="6524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0" name="Полилиния 69"/>
          <p:cNvSpPr/>
          <p:nvPr/>
        </p:nvSpPr>
        <p:spPr>
          <a:xfrm>
            <a:off x="5259826" y="2987110"/>
            <a:ext cx="3046334" cy="839370"/>
          </a:xfrm>
          <a:custGeom>
            <a:avLst/>
            <a:gdLst>
              <a:gd name="connsiteX0" fmla="*/ 0 w 2016527"/>
              <a:gd name="connsiteY0" fmla="*/ 67297 h 672965"/>
              <a:gd name="connsiteX1" fmla="*/ 67297 w 2016527"/>
              <a:gd name="connsiteY1" fmla="*/ 0 h 672965"/>
              <a:gd name="connsiteX2" fmla="*/ 1949231 w 2016527"/>
              <a:gd name="connsiteY2" fmla="*/ 0 h 672965"/>
              <a:gd name="connsiteX3" fmla="*/ 2016528 w 2016527"/>
              <a:gd name="connsiteY3" fmla="*/ 67297 h 672965"/>
              <a:gd name="connsiteX4" fmla="*/ 2016527 w 2016527"/>
              <a:gd name="connsiteY4" fmla="*/ 605669 h 672965"/>
              <a:gd name="connsiteX5" fmla="*/ 1949230 w 2016527"/>
              <a:gd name="connsiteY5" fmla="*/ 672966 h 672965"/>
              <a:gd name="connsiteX6" fmla="*/ 67297 w 2016527"/>
              <a:gd name="connsiteY6" fmla="*/ 672965 h 672965"/>
              <a:gd name="connsiteX7" fmla="*/ 0 w 2016527"/>
              <a:gd name="connsiteY7" fmla="*/ 605668 h 672965"/>
              <a:gd name="connsiteX8" fmla="*/ 0 w 2016527"/>
              <a:gd name="connsiteY8" fmla="*/ 67297 h 67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6527" h="672965">
                <a:moveTo>
                  <a:pt x="0" y="67297"/>
                </a:moveTo>
                <a:cubicBezTo>
                  <a:pt x="0" y="30130"/>
                  <a:pt x="30130" y="0"/>
                  <a:pt x="67297" y="0"/>
                </a:cubicBezTo>
                <a:lnTo>
                  <a:pt x="1949231" y="0"/>
                </a:lnTo>
                <a:cubicBezTo>
                  <a:pt x="1986398" y="0"/>
                  <a:pt x="2016528" y="30130"/>
                  <a:pt x="2016528" y="67297"/>
                </a:cubicBezTo>
                <a:cubicBezTo>
                  <a:pt x="2016528" y="246754"/>
                  <a:pt x="2016527" y="426212"/>
                  <a:pt x="2016527" y="605669"/>
                </a:cubicBezTo>
                <a:cubicBezTo>
                  <a:pt x="2016527" y="642836"/>
                  <a:pt x="1986397" y="672966"/>
                  <a:pt x="1949230" y="672966"/>
                </a:cubicBezTo>
                <a:lnTo>
                  <a:pt x="67297" y="672965"/>
                </a:lnTo>
                <a:cubicBezTo>
                  <a:pt x="30130" y="672965"/>
                  <a:pt x="0" y="642835"/>
                  <a:pt x="0" y="605668"/>
                </a:cubicBezTo>
                <a:lnTo>
                  <a:pt x="0" y="67297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50652" tIns="39525" rIns="50652" bIns="39525" spcCol="1113" anchor="ctr"/>
          <a:lstStyle/>
          <a:p>
            <a:pPr algn="ctr" defTabSz="778934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00" b="1" dirty="0">
                <a:solidFill>
                  <a:prstClr val="black"/>
                </a:solidFill>
              </a:rPr>
              <a:t>Уточненная налоговая декларация</a:t>
            </a:r>
          </a:p>
        </p:txBody>
      </p:sp>
      <p:sp>
        <p:nvSpPr>
          <p:cNvPr id="71" name="Полилиния 70"/>
          <p:cNvSpPr/>
          <p:nvPr/>
        </p:nvSpPr>
        <p:spPr>
          <a:xfrm>
            <a:off x="508083" y="4278039"/>
            <a:ext cx="7798080" cy="2351183"/>
          </a:xfrm>
          <a:custGeom>
            <a:avLst/>
            <a:gdLst>
              <a:gd name="connsiteX0" fmla="*/ 0 w 1345930"/>
              <a:gd name="connsiteY0" fmla="*/ 67297 h 672965"/>
              <a:gd name="connsiteX1" fmla="*/ 67297 w 1345930"/>
              <a:gd name="connsiteY1" fmla="*/ 0 h 672965"/>
              <a:gd name="connsiteX2" fmla="*/ 1278634 w 1345930"/>
              <a:gd name="connsiteY2" fmla="*/ 0 h 672965"/>
              <a:gd name="connsiteX3" fmla="*/ 1345931 w 1345930"/>
              <a:gd name="connsiteY3" fmla="*/ 67297 h 672965"/>
              <a:gd name="connsiteX4" fmla="*/ 1345930 w 1345930"/>
              <a:gd name="connsiteY4" fmla="*/ 605669 h 672965"/>
              <a:gd name="connsiteX5" fmla="*/ 1278633 w 1345930"/>
              <a:gd name="connsiteY5" fmla="*/ 672966 h 672965"/>
              <a:gd name="connsiteX6" fmla="*/ 67297 w 1345930"/>
              <a:gd name="connsiteY6" fmla="*/ 672965 h 672965"/>
              <a:gd name="connsiteX7" fmla="*/ 0 w 1345930"/>
              <a:gd name="connsiteY7" fmla="*/ 605668 h 672965"/>
              <a:gd name="connsiteX8" fmla="*/ 0 w 1345930"/>
              <a:gd name="connsiteY8" fmla="*/ 67297 h 67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5930" h="672965">
                <a:moveTo>
                  <a:pt x="0" y="67297"/>
                </a:moveTo>
                <a:cubicBezTo>
                  <a:pt x="0" y="30130"/>
                  <a:pt x="30130" y="0"/>
                  <a:pt x="67297" y="0"/>
                </a:cubicBezTo>
                <a:lnTo>
                  <a:pt x="1278634" y="0"/>
                </a:lnTo>
                <a:cubicBezTo>
                  <a:pt x="1315801" y="0"/>
                  <a:pt x="1345931" y="30130"/>
                  <a:pt x="1345931" y="67297"/>
                </a:cubicBezTo>
                <a:cubicBezTo>
                  <a:pt x="1345931" y="246754"/>
                  <a:pt x="1345930" y="426212"/>
                  <a:pt x="1345930" y="605669"/>
                </a:cubicBezTo>
                <a:cubicBezTo>
                  <a:pt x="1345930" y="642836"/>
                  <a:pt x="1315800" y="672966"/>
                  <a:pt x="1278633" y="672966"/>
                </a:cubicBezTo>
                <a:lnTo>
                  <a:pt x="67297" y="672965"/>
                </a:lnTo>
                <a:cubicBezTo>
                  <a:pt x="30130" y="672965"/>
                  <a:pt x="0" y="642835"/>
                  <a:pt x="0" y="605668"/>
                </a:cubicBezTo>
                <a:lnTo>
                  <a:pt x="0" y="67297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5631" tIns="29511" rIns="35631" bIns="29511" spcCol="1113" anchor="ctr"/>
          <a:lstStyle/>
          <a:p>
            <a:pPr algn="ctr" defTabSz="428413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При последующем представлении уточненных налоговых деклараций</a:t>
            </a:r>
            <a:r>
              <a:rPr lang="ru-RU" sz="2500" b="1" dirty="0">
                <a:solidFill>
                  <a:srgbClr val="0000FF"/>
                </a:solidFill>
              </a:rPr>
              <a:t>: необходимо </a:t>
            </a:r>
            <a:r>
              <a:rPr lang="ru-RU" sz="2800" b="1" dirty="0">
                <a:solidFill>
                  <a:srgbClr val="FF0000"/>
                </a:solidFill>
              </a:rPr>
              <a:t>учесть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800" b="1" dirty="0">
                <a:solidFill>
                  <a:srgbClr val="FF0000"/>
                </a:solidFill>
              </a:rPr>
              <a:t>технические ошибки заполнения декларации</a:t>
            </a:r>
            <a:r>
              <a:rPr lang="ru-RU" sz="2500" b="1" dirty="0">
                <a:solidFill>
                  <a:srgbClr val="0000FF"/>
                </a:solidFill>
              </a:rPr>
              <a:t>, которые ранее были исправлены формализованным пояснением и внести соответствующие исправления в самой декларации</a:t>
            </a:r>
            <a:r>
              <a:rPr lang="ru-RU" b="1" dirty="0">
                <a:solidFill>
                  <a:srgbClr val="0000FF"/>
                </a:solidFill>
              </a:rPr>
              <a:t>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extBox 24"/>
          <p:cNvSpPr txBox="1">
            <a:spLocks noChangeArrowheads="1"/>
          </p:cNvSpPr>
          <p:nvPr/>
        </p:nvSpPr>
        <p:spPr bwMode="auto">
          <a:xfrm>
            <a:off x="950913" y="333375"/>
            <a:ext cx="73279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Вопросы и ответы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90538" y="1077913"/>
          <a:ext cx="8114394" cy="5486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5962"/>
                <a:gridCol w="3888432"/>
              </a:tblGrid>
              <a:tr h="9103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Вопрос</a:t>
                      </a:r>
                      <a:endParaRPr lang="ru-RU" sz="25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2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</a:t>
                      </a:r>
                      <a:endParaRPr lang="ru-RU" sz="2200" b="1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376223">
                <a:tc>
                  <a:txBody>
                    <a:bodyPr/>
                    <a:lstStyle/>
                    <a:p>
                      <a:pPr marL="342900" indent="-342900" algn="l" defTabSz="1043056" rtl="0" eaLnBrk="1" fontAlgn="b" latinLnBrk="0" hangingPunct="1">
                        <a:buAutoNum type="arabicPeriod"/>
                      </a:pPr>
                      <a:r>
                        <a:rPr lang="ru-RU" sz="18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Порядок отражения в книгах продаж (покупок) корректировочных счетов-фактур, выпускаемых продавцом, при изменении стоимости несколько раз.</a:t>
                      </a:r>
                    </a:p>
                    <a:p>
                      <a:pPr marL="342900" indent="-342900" algn="l" defTabSz="1043056" rtl="0" eaLnBrk="1" fontAlgn="b" latinLnBrk="0" hangingPunct="1">
                        <a:buAutoNum type="arabicPeriod"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1043056" rtl="0" eaLnBrk="1" fontAlgn="b" latinLnBrk="0" hangingPunct="1">
                        <a:buNone/>
                      </a:pPr>
                      <a:endParaRPr lang="ru-RU" sz="18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800" b="1" i="0" u="none" strike="noStrike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Согласно разъяснениям Минфина России (письма от 26.05.2015 N 03-07-09/30177 и от 16.02.2017 №03-07-09/52398) в случае повторного изменения стоимости, цен или количества товара и выставления корректировочного счета-фактуры к корректировочному следует указывать реквизиты предыдущего корректировочного счета-фактуры, по отношению к которому внесены изменения.</a:t>
                      </a:r>
                      <a:endParaRPr lang="ru-RU" sz="1800" b="1" i="0" u="none" strike="noStrike" kern="1200" baseline="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5" marR="8145" marT="8638" marB="0" anchor="b"/>
                </a:tc>
              </a:tr>
              <a:tr h="1199897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8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2. Есть ли порог суммы НДС по счету-фактуре, по которому решается: попадает запись книги в сопоставление или нет?</a:t>
                      </a:r>
                    </a:p>
                    <a:p>
                      <a:pPr marL="0" algn="l" defTabSz="1043056" rtl="0" eaLnBrk="1" fontAlgn="b" latinLnBrk="0" hangingPunct="1"/>
                      <a:endParaRPr lang="ru-RU" sz="18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just" defTabSz="1043056" rtl="0" eaLnBrk="1" fontAlgn="b" latinLnBrk="0" hangingPunct="1"/>
                      <a:r>
                        <a:rPr lang="ru-RU" sz="1800" b="1" i="0" u="none" strike="noStrike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Сопоставлению подлежат все записи.</a:t>
                      </a:r>
                    </a:p>
                    <a:p>
                      <a:pPr marL="0" algn="just" defTabSz="1043056" rtl="0" eaLnBrk="1" fontAlgn="b" latinLnBrk="0" hangingPunct="1"/>
                      <a:endParaRPr lang="ru-RU" sz="1800" b="1" i="0" u="none" strike="noStrike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1043056" rtl="0" eaLnBrk="1" fontAlgn="b" latinLnBrk="0" hangingPunct="1"/>
                      <a:endParaRPr lang="ru-RU" sz="1800" b="1" i="0" u="none" strike="noStrike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1043056" rtl="0" eaLnBrk="1" fontAlgn="b" latinLnBrk="0" hangingPunct="1"/>
                      <a:endParaRPr lang="ru-RU" sz="1800" b="0" i="0" u="none" strike="noStrike" kern="1200" baseline="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5" marR="8145" marT="8638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extBox 24"/>
          <p:cNvSpPr txBox="1">
            <a:spLocks noChangeArrowheads="1"/>
          </p:cNvSpPr>
          <p:nvPr/>
        </p:nvSpPr>
        <p:spPr bwMode="auto">
          <a:xfrm>
            <a:off x="569913" y="425450"/>
            <a:ext cx="79930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Вопросы и ответы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65150" y="947738"/>
          <a:ext cx="8252134" cy="537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8671"/>
                <a:gridCol w="4233463"/>
              </a:tblGrid>
              <a:tr h="7059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Вопрос</a:t>
                      </a:r>
                      <a:endParaRPr lang="ru-RU" sz="25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2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Ответ</a:t>
                      </a:r>
                      <a:endParaRPr lang="ru-RU" sz="2200" b="1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672076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8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3. На автоматические требования о возможной ошибке по виду «Разрыв», полученные по телекоммуникационным каналам связи, Обществом направляются копии документов (счета-фактуры, акты, товарные накладные). После представления корректирующих налоговых деклараций по НДС, в адрес Общества вновь поступают автоматические требования с указанием тех же ошибок по контрагентам и за тот же налоговый период. Возможно ли исключить повторное представление копий документов по контрагентам за один и тот же вид ошибки «Разрыв» и период?</a:t>
                      </a:r>
                      <a:endParaRPr lang="ru-RU" sz="18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6" marB="0" anchor="b"/>
                </a:tc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800" b="1" i="0" u="none" strike="noStrike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Повторное направление автоматического требования по одним и тем же открытым расхождениям, является программной ошибкой. </a:t>
                      </a:r>
                    </a:p>
                    <a:p>
                      <a:pPr marL="0" algn="l" defTabSz="1043056" rtl="0" eaLnBrk="1" fontAlgn="b" latinLnBrk="0" hangingPunct="1"/>
                      <a:r>
                        <a:rPr lang="ru-RU" sz="1800" b="1" i="0" u="none" strike="noStrike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В соответствии с п.4 ст.88 НК РФ налогоплательщик, вправе дополнительно представить в налоговый орган выписки из регистров налогового и (или) бухгалтерского учета и (или) иные документы, подтверждающие достоверность данных, внесенных в налоговую декларацию (расчет).</a:t>
                      </a:r>
                    </a:p>
                    <a:p>
                      <a:pPr marL="0" algn="l" defTabSz="1043056" rtl="0" eaLnBrk="1" fontAlgn="b" latinLnBrk="0" hangingPunct="1"/>
                      <a:endParaRPr lang="ru-RU" sz="1800" b="1" i="0" u="none" strike="noStrike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1043056" rtl="0" eaLnBrk="1" fontAlgn="b" latinLnBrk="0" hangingPunct="1"/>
                      <a:endParaRPr lang="ru-RU" sz="1800" b="1" i="0" u="none" strike="noStrike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1043056" rtl="0" eaLnBrk="1" fontAlgn="b" latinLnBrk="0" hangingPunct="1"/>
                      <a:endParaRPr lang="ru-RU" sz="1800" b="1" i="0" u="none" strike="noStrike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1043056" rtl="0" eaLnBrk="1" fontAlgn="b" latinLnBrk="0" hangingPunct="1"/>
                      <a:endParaRPr lang="ru-RU" sz="1800" b="1" i="0" u="none" strike="noStrike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just" defTabSz="1043056" rtl="0" eaLnBrk="1" fontAlgn="b" latinLnBrk="0" hangingPunct="1"/>
                      <a:endParaRPr lang="ru-RU" sz="18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6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2"/>
          <p:cNvSpPr>
            <a:spLocks noGrp="1"/>
          </p:cNvSpPr>
          <p:nvPr>
            <p:ph type="title"/>
          </p:nvPr>
        </p:nvSpPr>
        <p:spPr>
          <a:xfrm>
            <a:off x="573088" y="111125"/>
            <a:ext cx="7204075" cy="912813"/>
          </a:xfrm>
        </p:spPr>
        <p:txBody>
          <a:bodyPr/>
          <a:lstStyle/>
          <a:p>
            <a:pPr defTabSz="904875"/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72034" name="Rectangle 3"/>
          <p:cNvSpPr>
            <a:spLocks noGrp="1"/>
          </p:cNvSpPr>
          <p:nvPr>
            <p:ph idx="1"/>
          </p:nvPr>
        </p:nvSpPr>
        <p:spPr>
          <a:xfrm>
            <a:off x="573088" y="1363663"/>
            <a:ext cx="8482012" cy="4819650"/>
          </a:xfrm>
        </p:spPr>
        <p:txBody>
          <a:bodyPr/>
          <a:lstStyle/>
          <a:p>
            <a:pPr marL="314325" indent="-174625" eaLnBrk="1" hangingPunct="1">
              <a:buFont typeface="Arial" charset="0"/>
              <a:buChar char="•"/>
            </a:pPr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72035" name="Номер слайда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fld id="{41274697-99EA-4CE4-8C52-493645690BDD}" type="slidenum">
              <a:rPr lang="ru-RU" smtClean="0">
                <a:latin typeface="Arial" charset="0"/>
                <a:cs typeface="Arial" charset="0"/>
              </a:rPr>
              <a:pPr defTabSz="91281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17203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7" name="Заголовок 1"/>
          <p:cNvSpPr txBox="1">
            <a:spLocks/>
          </p:cNvSpPr>
          <p:nvPr/>
        </p:nvSpPr>
        <p:spPr bwMode="auto">
          <a:xfrm>
            <a:off x="700088" y="2636838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36" tIns="45368" rIns="90736" bIns="45368" anchor="ctr"/>
          <a:lstStyle/>
          <a:p>
            <a:pPr algn="ctr" defTabSz="914400" eaLnBrk="0" hangingPunct="0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Межрегиональная Инспекция ФНС России </a:t>
            </a:r>
          </a:p>
          <a:p>
            <a:pPr algn="ctr" defTabSz="914400" eaLnBrk="0" hangingPunct="0"/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крупнейшим налогоплательщикам №1</a:t>
            </a:r>
          </a:p>
        </p:txBody>
      </p:sp>
      <p:sp>
        <p:nvSpPr>
          <p:cNvPr id="172038" name="Подзаголовок 2"/>
          <p:cNvSpPr txBox="1">
            <a:spLocks/>
          </p:cNvSpPr>
          <p:nvPr/>
        </p:nvSpPr>
        <p:spPr bwMode="auto">
          <a:xfrm>
            <a:off x="144463" y="3789363"/>
            <a:ext cx="8999537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36" tIns="45368" rIns="90736" bIns="45368"/>
          <a:lstStyle/>
          <a:p>
            <a:pPr indent="-390525" algn="ctr" defTabSz="1143000" eaLnBrk="0" hangingPunct="0"/>
            <a:r>
              <a:rPr lang="ru-RU" altLang="ru-RU" sz="24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Тема: «</a:t>
            </a: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Осуществление налогового контроля с использованием специального программного комплекса «АСК НДС-2». Основные причины расхождений, возможные  методы сокращения выявленных расхождений»</a:t>
            </a:r>
            <a:endParaRPr lang="ru-RU" altLang="ru-RU" sz="2400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72039" name="TextBox 2"/>
          <p:cNvSpPr txBox="1">
            <a:spLocks noChangeArrowheads="1"/>
          </p:cNvSpPr>
          <p:nvPr/>
        </p:nvSpPr>
        <p:spPr bwMode="auto">
          <a:xfrm>
            <a:off x="1873250" y="5732463"/>
            <a:ext cx="558165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0" hangingPunct="0"/>
            <a:r>
              <a:rPr lang="ru-RU" altLang="ru-RU" sz="2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И.о. заместителя начальника инспекции</a:t>
            </a:r>
          </a:p>
          <a:p>
            <a:pPr algn="ctr" defTabSz="914400" eaLnBrk="0" hangingPunct="0"/>
            <a:r>
              <a:rPr lang="ru-RU" altLang="ru-RU" sz="24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Васильева Ольга Владимировна</a:t>
            </a:r>
            <a:endParaRPr lang="ru-RU" sz="24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2040" name="TextBox 3"/>
          <p:cNvSpPr txBox="1">
            <a:spLocks noChangeArrowheads="1"/>
          </p:cNvSpPr>
          <p:nvPr/>
        </p:nvSpPr>
        <p:spPr bwMode="auto">
          <a:xfrm>
            <a:off x="144463" y="6400800"/>
            <a:ext cx="12954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/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Москва</a:t>
            </a:r>
          </a:p>
          <a:p>
            <a:pPr defTabSz="914400" eaLnBrk="0" hangingPunct="0"/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2041" name="TextBox 9"/>
          <p:cNvSpPr txBox="1">
            <a:spLocks noChangeArrowheads="1"/>
          </p:cNvSpPr>
          <p:nvPr/>
        </p:nvSpPr>
        <p:spPr bwMode="auto">
          <a:xfrm>
            <a:off x="7691438" y="6400800"/>
            <a:ext cx="13684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12.09.2018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4731210" y="2709798"/>
            <a:ext cx="4063536" cy="19956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defRPr/>
            </a:pPr>
            <a:r>
              <a:rPr lang="ru-RU" sz="2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Отраслевая направленность</a:t>
            </a:r>
          </a:p>
          <a:p>
            <a:pPr algn="ctr" defTabSz="912465">
              <a:defRPr/>
            </a:pP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4430" y="1491684"/>
            <a:ext cx="2884667" cy="177389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defRPr/>
            </a:pPr>
            <a:r>
              <a:rPr lang="ru-RU" sz="2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налогоплательщики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95533" y="1012216"/>
            <a:ext cx="4063537" cy="140817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Суммарный объем полученных доходов по бухгалтерскому учету превышает 35 млрд. руб. за отчетный год</a:t>
            </a:r>
          </a:p>
          <a:p>
            <a:pPr algn="ctr" defTabSz="912465">
              <a:defRPr/>
            </a:pP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ctr" defTabSz="912465">
              <a:defRPr/>
            </a:pP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ctr" defTabSz="912465">
              <a:defRPr/>
            </a:pP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 rot="21250528">
            <a:off x="3768725" y="1809750"/>
            <a:ext cx="825500" cy="522288"/>
          </a:xfrm>
          <a:prstGeom prst="rightArrow">
            <a:avLst/>
          </a:prstGeom>
          <a:solidFill>
            <a:srgbClr val="FF9999"/>
          </a:solidFill>
          <a:ln w="12700">
            <a:solidFill>
              <a:srgbClr val="C298DA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 rot="677563">
            <a:off x="3717925" y="2855913"/>
            <a:ext cx="825500" cy="496887"/>
          </a:xfrm>
          <a:prstGeom prst="rightArrow">
            <a:avLst/>
          </a:prstGeom>
          <a:solidFill>
            <a:srgbClr val="FF9999"/>
          </a:solidFill>
          <a:ln w="12700">
            <a:solidFill>
              <a:srgbClr val="C298DA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73068" name="Picture 10" descr="\\R9971-app001\общие папки отделов\11 Сводно-аналитический отдел\_2018\Новая жизнь\эмблемы\6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3513" y="1811338"/>
            <a:ext cx="774700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Арка 34"/>
          <p:cNvSpPr/>
          <p:nvPr/>
        </p:nvSpPr>
        <p:spPr>
          <a:xfrm>
            <a:off x="754063" y="488950"/>
            <a:ext cx="2905125" cy="3778250"/>
          </a:xfrm>
          <a:prstGeom prst="blockArc">
            <a:avLst>
              <a:gd name="adj1" fmla="val 18900000"/>
              <a:gd name="adj2" fmla="val 2700000"/>
              <a:gd name="adj3" fmla="val 301"/>
            </a:avLst>
          </a:prstGeom>
          <a:ln w="127000">
            <a:solidFill>
              <a:srgbClr val="FF9B9B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3070" name="Группа 1"/>
          <p:cNvGrpSpPr>
            <a:grpSpLocks/>
          </p:cNvGrpSpPr>
          <p:nvPr/>
        </p:nvGrpSpPr>
        <p:grpSpPr bwMode="auto">
          <a:xfrm>
            <a:off x="5435600" y="3265488"/>
            <a:ext cx="2632075" cy="1335087"/>
            <a:chOff x="5439434" y="2922893"/>
            <a:chExt cx="2632158" cy="1334742"/>
          </a:xfrm>
        </p:grpSpPr>
        <p:pic>
          <p:nvPicPr>
            <p:cNvPr id="173091" name="Picture 2" descr="\\R9971-app001\общие папки отделов\11 Сводно-аналитический отдел\_2018\Новая жизнь\эмблемы\10.jpeg"/>
            <p:cNvPicPr>
              <a:picLocks noChangeAspect="1" noChangeArrowheads="1"/>
            </p:cNvPicPr>
            <p:nvPr/>
          </p:nvPicPr>
          <p:blipFill>
            <a:blip r:embed="rId4"/>
            <a:srcRect l="4195" t="5405" r="4198" b="10341"/>
            <a:stretch>
              <a:fillRect/>
            </a:stretch>
          </p:blipFill>
          <p:spPr bwMode="auto">
            <a:xfrm>
              <a:off x="6146682" y="2924333"/>
              <a:ext cx="498196" cy="61625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73092" name="Picture 3" descr="\\R9971-app001\общие папки отделов\11 Сводно-аналитический отдел\_2018\Новая жизнь\эмблемы\12.jpe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85593" y="3641380"/>
              <a:ext cx="628514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3093" name="Picture 4" descr="\\R9971-app001\общие папки отделов\11 Сводно-аналитический отдел\_2018\Новая жизнь\эмблемы\19.jpe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762978" y="3641380"/>
              <a:ext cx="633945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3094" name="Picture 7" descr="\\R9971-app001\общие папки отделов\11 Сводно-аналитический отдел\_2018\Новая жизнь\эмблемы\17.jpe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727684" y="2922893"/>
              <a:ext cx="639375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3095" name="Picture 9" descr="\\R9971-app001\общие папки отделов\11 Сводно-аналитический отдел\_2018\Новая жизнь\эмблемы\5.jpe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440363" y="3641380"/>
              <a:ext cx="627157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3096" name="Picture 6" descr="O:\11 Сводно-аналитический отдел\_2018\Новая жизнь\эмблемы\27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444864" y="3641380"/>
              <a:ext cx="621727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3097" name="Picture 7" descr="O:\11 Сводно-аналитический отдел\_2018\Новая жизнь\эмблемы\26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440363" y="2924333"/>
              <a:ext cx="631229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3098" name="Picture 8" descr="O:\11 Сводно-аналитический отдел\_2018\Новая жизнь\эмблемы\28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439434" y="2924333"/>
              <a:ext cx="627157" cy="616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3071" name="object 43"/>
          <p:cNvSpPr>
            <a:spLocks/>
          </p:cNvSpPr>
          <p:nvPr/>
        </p:nvSpPr>
        <p:spPr bwMode="auto">
          <a:xfrm>
            <a:off x="2154238" y="2689225"/>
            <a:ext cx="250825" cy="271463"/>
          </a:xfrm>
          <a:custGeom>
            <a:avLst/>
            <a:gdLst/>
            <a:ahLst/>
            <a:cxnLst>
              <a:cxn ang="0">
                <a:pos x="127734" y="9041"/>
              </a:cxn>
              <a:cxn ang="0">
                <a:pos x="148981" y="52094"/>
              </a:cxn>
              <a:cxn ang="0">
                <a:pos x="209560" y="68490"/>
              </a:cxn>
              <a:cxn ang="0">
                <a:pos x="219867" y="73904"/>
              </a:cxn>
              <a:cxn ang="0">
                <a:pos x="224346" y="83943"/>
              </a:cxn>
              <a:cxn ang="0">
                <a:pos x="221788" y="94894"/>
              </a:cxn>
              <a:cxn ang="0">
                <a:pos x="184795" y="131609"/>
              </a:cxn>
              <a:cxn ang="0">
                <a:pos x="180706" y="135596"/>
              </a:cxn>
              <a:cxn ang="0">
                <a:pos x="178839" y="141337"/>
              </a:cxn>
              <a:cxn ang="0">
                <a:pos x="179804" y="146976"/>
              </a:cxn>
              <a:cxn ang="0">
                <a:pos x="187919" y="194296"/>
              </a:cxn>
              <a:cxn ang="0">
                <a:pos x="186132" y="205458"/>
              </a:cxn>
              <a:cxn ang="0">
                <a:pos x="178432" y="212831"/>
              </a:cxn>
              <a:cxn ang="0">
                <a:pos x="167687" y="214326"/>
              </a:cxn>
              <a:cxn ang="0">
                <a:pos x="120241" y="190244"/>
              </a:cxn>
              <a:cxn ang="0">
                <a:pos x="115187" y="187590"/>
              </a:cxn>
              <a:cxn ang="0">
                <a:pos x="109154" y="187590"/>
              </a:cxn>
              <a:cxn ang="0">
                <a:pos x="104087" y="190244"/>
              </a:cxn>
              <a:cxn ang="0">
                <a:pos x="61593" y="212584"/>
              </a:cxn>
              <a:cxn ang="0">
                <a:pos x="50421" y="214336"/>
              </a:cxn>
              <a:cxn ang="0">
                <a:pos x="41027" y="209286"/>
              </a:cxn>
              <a:cxn ang="0">
                <a:pos x="36285" y="199525"/>
              </a:cxn>
              <a:cxn ang="0">
                <a:pos x="44524" y="146976"/>
              </a:cxn>
              <a:cxn ang="0">
                <a:pos x="45489" y="141337"/>
              </a:cxn>
              <a:cxn ang="0">
                <a:pos x="43622" y="135596"/>
              </a:cxn>
              <a:cxn ang="0">
                <a:pos x="39533" y="131609"/>
              </a:cxn>
              <a:cxn ang="0">
                <a:pos x="5154" y="98093"/>
              </a:cxn>
              <a:cxn ang="0">
                <a:pos x="0" y="87659"/>
              </a:cxn>
              <a:cxn ang="0">
                <a:pos x="2282" y="76903"/>
              </a:cxn>
              <a:cxn ang="0">
                <a:pos x="10793" y="69543"/>
              </a:cxn>
              <a:cxn ang="0">
                <a:pos x="62291" y="61593"/>
              </a:cxn>
              <a:cxn ang="0">
                <a:pos x="67943" y="60768"/>
              </a:cxn>
              <a:cxn ang="0">
                <a:pos x="72832" y="57212"/>
              </a:cxn>
              <a:cxn ang="0">
                <a:pos x="75359" y="52094"/>
              </a:cxn>
              <a:cxn ang="0">
                <a:pos x="96606" y="9041"/>
              </a:cxn>
              <a:cxn ang="0">
                <a:pos x="105419" y="701"/>
              </a:cxn>
              <a:cxn ang="0">
                <a:pos x="116881" y="0"/>
              </a:cxn>
              <a:cxn ang="0">
                <a:pos x="126517" y="6935"/>
              </a:cxn>
              <a:cxn ang="0">
                <a:pos x="127734" y="9041"/>
              </a:cxn>
            </a:cxnLst>
            <a:rect l="0" t="0" r="r" b="b"/>
            <a:pathLst>
              <a:path w="224790" h="214629">
                <a:moveTo>
                  <a:pt x="127734" y="9041"/>
                </a:moveTo>
                <a:lnTo>
                  <a:pt x="148981" y="52094"/>
                </a:lnTo>
                <a:lnTo>
                  <a:pt x="209560" y="68490"/>
                </a:lnTo>
                <a:lnTo>
                  <a:pt x="219867" y="73904"/>
                </a:lnTo>
                <a:lnTo>
                  <a:pt x="224346" y="83943"/>
                </a:lnTo>
                <a:lnTo>
                  <a:pt x="221788" y="94894"/>
                </a:lnTo>
                <a:lnTo>
                  <a:pt x="184795" y="131609"/>
                </a:lnTo>
                <a:lnTo>
                  <a:pt x="180706" y="135596"/>
                </a:lnTo>
                <a:lnTo>
                  <a:pt x="178839" y="141337"/>
                </a:lnTo>
                <a:lnTo>
                  <a:pt x="179804" y="146976"/>
                </a:lnTo>
                <a:lnTo>
                  <a:pt x="187919" y="194296"/>
                </a:lnTo>
                <a:lnTo>
                  <a:pt x="186132" y="205458"/>
                </a:lnTo>
                <a:lnTo>
                  <a:pt x="178432" y="212831"/>
                </a:lnTo>
                <a:lnTo>
                  <a:pt x="167687" y="214326"/>
                </a:lnTo>
                <a:lnTo>
                  <a:pt x="120241" y="190244"/>
                </a:lnTo>
                <a:lnTo>
                  <a:pt x="115187" y="187590"/>
                </a:lnTo>
                <a:lnTo>
                  <a:pt x="109154" y="187590"/>
                </a:lnTo>
                <a:lnTo>
                  <a:pt x="104087" y="190244"/>
                </a:lnTo>
                <a:lnTo>
                  <a:pt x="61593" y="212584"/>
                </a:lnTo>
                <a:lnTo>
                  <a:pt x="50421" y="214336"/>
                </a:lnTo>
                <a:lnTo>
                  <a:pt x="41027" y="209286"/>
                </a:lnTo>
                <a:lnTo>
                  <a:pt x="36285" y="199525"/>
                </a:lnTo>
                <a:lnTo>
                  <a:pt x="44524" y="146976"/>
                </a:lnTo>
                <a:lnTo>
                  <a:pt x="45489" y="141337"/>
                </a:lnTo>
                <a:lnTo>
                  <a:pt x="43622" y="135596"/>
                </a:lnTo>
                <a:lnTo>
                  <a:pt x="39533" y="131609"/>
                </a:lnTo>
                <a:lnTo>
                  <a:pt x="5154" y="98093"/>
                </a:lnTo>
                <a:lnTo>
                  <a:pt x="0" y="87659"/>
                </a:lnTo>
                <a:lnTo>
                  <a:pt x="2282" y="76903"/>
                </a:lnTo>
                <a:lnTo>
                  <a:pt x="10793" y="69543"/>
                </a:lnTo>
                <a:lnTo>
                  <a:pt x="62291" y="61593"/>
                </a:lnTo>
                <a:lnTo>
                  <a:pt x="67943" y="60768"/>
                </a:lnTo>
                <a:lnTo>
                  <a:pt x="72832" y="57212"/>
                </a:lnTo>
                <a:lnTo>
                  <a:pt x="75359" y="52094"/>
                </a:lnTo>
                <a:lnTo>
                  <a:pt x="96606" y="9041"/>
                </a:lnTo>
                <a:lnTo>
                  <a:pt x="105419" y="701"/>
                </a:lnTo>
                <a:lnTo>
                  <a:pt x="116881" y="0"/>
                </a:lnTo>
                <a:lnTo>
                  <a:pt x="126517" y="6935"/>
                </a:lnTo>
                <a:lnTo>
                  <a:pt x="127734" y="9041"/>
                </a:lnTo>
                <a:close/>
              </a:path>
            </a:pathLst>
          </a:custGeom>
          <a:noFill/>
          <a:ln w="25400">
            <a:solidFill>
              <a:srgbClr val="0071BB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73072" name="TextBox 24"/>
          <p:cNvSpPr txBox="1">
            <a:spLocks noChangeArrowheads="1"/>
          </p:cNvSpPr>
          <p:nvPr/>
        </p:nvSpPr>
        <p:spPr bwMode="auto">
          <a:xfrm>
            <a:off x="638175" y="287338"/>
            <a:ext cx="7961313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19" tIns="40060" rIns="80119" bIns="40060">
            <a:spAutoFit/>
          </a:bodyPr>
          <a:lstStyle/>
          <a:p>
            <a:pPr algn="ctr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Администрирование крупнейших налогоплательщиков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02254" y="3641380"/>
            <a:ext cx="3601558" cy="114017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defRPr/>
            </a:pPr>
            <a:r>
              <a:rPr lang="ru-RU" sz="2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Администрирование осуществляется 4 камеральными отделами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87830" y="5146225"/>
            <a:ext cx="2799092" cy="160291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defRPr/>
            </a:pP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КАМЕРАЛЬНЫХ ОТДЕЛОВ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624943" y="5160747"/>
            <a:ext cx="4763482" cy="159928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marL="250372" indent="-250372" defTabSz="912465">
              <a:buFont typeface="Wingdings" panose="05000000000000000000" pitchFamily="2" charset="2"/>
              <a:buChar char="ü"/>
              <a:defRPr/>
            </a:pPr>
            <a:r>
              <a:rPr lang="ru-RU" b="1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СРЕДЫ</a:t>
            </a:r>
            <a:r>
              <a:rPr lang="ru-RU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сведениях в программном комплексе АСК НДС-2 (в книгах покупок, книгах продаж, в журналах учета, выставленных и полученных счетов-фактур)</a:t>
            </a:r>
          </a:p>
        </p:txBody>
      </p:sp>
      <p:sp>
        <p:nvSpPr>
          <p:cNvPr id="53" name="Стрелка вправо 52"/>
          <p:cNvSpPr/>
          <p:nvPr/>
        </p:nvSpPr>
        <p:spPr>
          <a:xfrm>
            <a:off x="3386138" y="5702300"/>
            <a:ext cx="285750" cy="500063"/>
          </a:xfrm>
          <a:prstGeom prst="rightArrow">
            <a:avLst/>
          </a:prstGeom>
          <a:solidFill>
            <a:srgbClr val="FF9999"/>
          </a:solidFill>
          <a:ln w="12700">
            <a:solidFill>
              <a:srgbClr val="C298DA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 rot="9112727">
            <a:off x="4092575" y="3586163"/>
            <a:ext cx="1204913" cy="498475"/>
          </a:xfrm>
          <a:prstGeom prst="rightArrow">
            <a:avLst/>
          </a:prstGeom>
          <a:solidFill>
            <a:srgbClr val="FF9999"/>
          </a:solidFill>
          <a:ln w="12700">
            <a:solidFill>
              <a:srgbClr val="C298DA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1974056" y="4777582"/>
            <a:ext cx="295275" cy="471488"/>
          </a:xfrm>
          <a:prstGeom prst="rightArrow">
            <a:avLst/>
          </a:prstGeom>
          <a:solidFill>
            <a:srgbClr val="FF9999"/>
          </a:solidFill>
          <a:ln w="12700">
            <a:solidFill>
              <a:srgbClr val="C298DA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73085" name="Рисунок 31"/>
          <p:cNvPicPr>
            <a:picLocks noChangeAspect="1"/>
          </p:cNvPicPr>
          <p:nvPr/>
        </p:nvPicPr>
        <p:blipFill>
          <a:blip r:embed="rId12"/>
          <a:srcRect l="49014" t="39149" r="27754" b="23750"/>
          <a:stretch>
            <a:fillRect/>
          </a:stretch>
        </p:blipFill>
        <p:spPr bwMode="auto">
          <a:xfrm>
            <a:off x="7589838" y="6145213"/>
            <a:ext cx="581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86" name="Рисунок 30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84313" y="6061075"/>
            <a:ext cx="9731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3087" name="Группа 2"/>
          <p:cNvGrpSpPr>
            <a:grpSpLocks/>
          </p:cNvGrpSpPr>
          <p:nvPr/>
        </p:nvGrpSpPr>
        <p:grpSpPr bwMode="auto">
          <a:xfrm>
            <a:off x="1431925" y="2300288"/>
            <a:ext cx="969963" cy="923925"/>
            <a:chOff x="1755225" y="2375751"/>
            <a:chExt cx="969242" cy="922943"/>
          </a:xfrm>
        </p:grpSpPr>
        <p:sp>
          <p:nvSpPr>
            <p:cNvPr id="173088" name="object 40"/>
            <p:cNvSpPr>
              <a:spLocks/>
            </p:cNvSpPr>
            <p:nvPr/>
          </p:nvSpPr>
          <p:spPr bwMode="auto">
            <a:xfrm>
              <a:off x="1755225" y="2899855"/>
              <a:ext cx="969242" cy="398839"/>
            </a:xfrm>
            <a:custGeom>
              <a:avLst/>
              <a:gdLst/>
              <a:ahLst/>
              <a:cxnLst>
                <a:cxn ang="0">
                  <a:pos x="841184" y="148704"/>
                </a:cxn>
                <a:cxn ang="0">
                  <a:pos x="580059" y="148704"/>
                </a:cxn>
                <a:cxn ang="0">
                  <a:pos x="580059" y="29006"/>
                </a:cxn>
                <a:cxn ang="0">
                  <a:pos x="576622" y="15292"/>
                </a:cxn>
                <a:cxn ang="0">
                  <a:pos x="567488" y="5098"/>
                </a:cxn>
                <a:cxn ang="0">
                  <a:pos x="554427" y="193"/>
                </a:cxn>
                <a:cxn ang="0">
                  <a:pos x="318935" y="0"/>
                </a:cxn>
                <a:cxn ang="0">
                  <a:pos x="305226" y="3437"/>
                </a:cxn>
                <a:cxn ang="0">
                  <a:pos x="295030" y="12570"/>
                </a:cxn>
                <a:cxn ang="0">
                  <a:pos x="290122" y="25632"/>
                </a:cxn>
                <a:cxn ang="0">
                  <a:pos x="289928" y="87299"/>
                </a:cxn>
                <a:cxn ang="0">
                  <a:pos x="289928" y="195694"/>
                </a:cxn>
                <a:cxn ang="0">
                  <a:pos x="29006" y="195694"/>
                </a:cxn>
                <a:cxn ang="0">
                  <a:pos x="15292" y="199131"/>
                </a:cxn>
                <a:cxn ang="0">
                  <a:pos x="5098" y="208265"/>
                </a:cxn>
                <a:cxn ang="0">
                  <a:pos x="193" y="221326"/>
                </a:cxn>
                <a:cxn ang="0">
                  <a:pos x="0" y="285864"/>
                </a:cxn>
                <a:cxn ang="0">
                  <a:pos x="3437" y="299573"/>
                </a:cxn>
                <a:cxn ang="0">
                  <a:pos x="12570" y="309769"/>
                </a:cxn>
                <a:cxn ang="0">
                  <a:pos x="25632" y="314676"/>
                </a:cxn>
                <a:cxn ang="0">
                  <a:pos x="841184" y="314871"/>
                </a:cxn>
                <a:cxn ang="0">
                  <a:pos x="854893" y="311431"/>
                </a:cxn>
                <a:cxn ang="0">
                  <a:pos x="865089" y="302294"/>
                </a:cxn>
                <a:cxn ang="0">
                  <a:pos x="869997" y="289236"/>
                </a:cxn>
                <a:cxn ang="0">
                  <a:pos x="870191" y="177711"/>
                </a:cxn>
                <a:cxn ang="0">
                  <a:pos x="866751" y="164002"/>
                </a:cxn>
                <a:cxn ang="0">
                  <a:pos x="857614" y="153806"/>
                </a:cxn>
                <a:cxn ang="0">
                  <a:pos x="844556" y="148898"/>
                </a:cxn>
                <a:cxn ang="0">
                  <a:pos x="841184" y="148704"/>
                </a:cxn>
              </a:cxnLst>
              <a:rect l="0" t="0" r="r" b="b"/>
              <a:pathLst>
                <a:path w="870584" h="314960">
                  <a:moveTo>
                    <a:pt x="841184" y="148704"/>
                  </a:moveTo>
                  <a:lnTo>
                    <a:pt x="580059" y="148704"/>
                  </a:lnTo>
                  <a:lnTo>
                    <a:pt x="580059" y="29006"/>
                  </a:lnTo>
                  <a:lnTo>
                    <a:pt x="576622" y="15292"/>
                  </a:lnTo>
                  <a:lnTo>
                    <a:pt x="567488" y="5098"/>
                  </a:lnTo>
                  <a:lnTo>
                    <a:pt x="554427" y="193"/>
                  </a:lnTo>
                  <a:lnTo>
                    <a:pt x="318935" y="0"/>
                  </a:lnTo>
                  <a:lnTo>
                    <a:pt x="305226" y="3437"/>
                  </a:lnTo>
                  <a:lnTo>
                    <a:pt x="295030" y="12570"/>
                  </a:lnTo>
                  <a:lnTo>
                    <a:pt x="290122" y="25632"/>
                  </a:lnTo>
                  <a:lnTo>
                    <a:pt x="289928" y="87299"/>
                  </a:lnTo>
                  <a:lnTo>
                    <a:pt x="289928" y="195694"/>
                  </a:lnTo>
                  <a:lnTo>
                    <a:pt x="29006" y="195694"/>
                  </a:lnTo>
                  <a:lnTo>
                    <a:pt x="15292" y="199131"/>
                  </a:lnTo>
                  <a:lnTo>
                    <a:pt x="5098" y="208265"/>
                  </a:lnTo>
                  <a:lnTo>
                    <a:pt x="193" y="221326"/>
                  </a:lnTo>
                  <a:lnTo>
                    <a:pt x="0" y="285864"/>
                  </a:lnTo>
                  <a:lnTo>
                    <a:pt x="3437" y="299573"/>
                  </a:lnTo>
                  <a:lnTo>
                    <a:pt x="12570" y="309769"/>
                  </a:lnTo>
                  <a:lnTo>
                    <a:pt x="25632" y="314676"/>
                  </a:lnTo>
                  <a:lnTo>
                    <a:pt x="841184" y="314871"/>
                  </a:lnTo>
                  <a:lnTo>
                    <a:pt x="854893" y="311431"/>
                  </a:lnTo>
                  <a:lnTo>
                    <a:pt x="865089" y="302294"/>
                  </a:lnTo>
                  <a:lnTo>
                    <a:pt x="869997" y="289236"/>
                  </a:lnTo>
                  <a:lnTo>
                    <a:pt x="870191" y="177711"/>
                  </a:lnTo>
                  <a:lnTo>
                    <a:pt x="866751" y="164002"/>
                  </a:lnTo>
                  <a:lnTo>
                    <a:pt x="857614" y="153806"/>
                  </a:lnTo>
                  <a:lnTo>
                    <a:pt x="844556" y="148898"/>
                  </a:lnTo>
                  <a:lnTo>
                    <a:pt x="841184" y="148704"/>
                  </a:lnTo>
                  <a:close/>
                </a:path>
              </a:pathLst>
            </a:custGeom>
            <a:noFill/>
            <a:ln w="25400">
              <a:solidFill>
                <a:srgbClr val="0071BB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73089" name="object 41"/>
            <p:cNvSpPr>
              <a:spLocks/>
            </p:cNvSpPr>
            <p:nvPr/>
          </p:nvSpPr>
          <p:spPr bwMode="auto">
            <a:xfrm>
              <a:off x="2041656" y="2375751"/>
              <a:ext cx="449327" cy="492428"/>
            </a:xfrm>
            <a:custGeom>
              <a:avLst/>
              <a:gdLst/>
              <a:ahLst/>
              <a:cxnLst>
                <a:cxn ang="0">
                  <a:pos x="267894" y="20096"/>
                </a:cxn>
                <a:cxn ang="0">
                  <a:pos x="312484" y="110431"/>
                </a:cxn>
                <a:cxn ang="0">
                  <a:pos x="320351" y="121003"/>
                </a:cxn>
                <a:cxn ang="0">
                  <a:pos x="331339" y="128025"/>
                </a:cxn>
                <a:cxn ang="0">
                  <a:pos x="439598" y="144848"/>
                </a:cxn>
                <a:cxn ang="0">
                  <a:pos x="451274" y="148559"/>
                </a:cxn>
                <a:cxn ang="0">
                  <a:pos x="460472" y="155400"/>
                </a:cxn>
                <a:cxn ang="0">
                  <a:pos x="466917" y="164530"/>
                </a:cxn>
                <a:cxn ang="0">
                  <a:pos x="470337" y="175103"/>
                </a:cxn>
                <a:cxn ang="0">
                  <a:pos x="470458" y="186279"/>
                </a:cxn>
                <a:cxn ang="0">
                  <a:pos x="467005" y="197212"/>
                </a:cxn>
                <a:cxn ang="0">
                  <a:pos x="387643" y="277296"/>
                </a:cxn>
                <a:cxn ang="0">
                  <a:pos x="380258" y="287561"/>
                </a:cxn>
                <a:cxn ang="0">
                  <a:pos x="376842" y="299585"/>
                </a:cxn>
                <a:cxn ang="0">
                  <a:pos x="394196" y="408830"/>
                </a:cxn>
                <a:cxn ang="0">
                  <a:pos x="394333" y="420712"/>
                </a:cxn>
                <a:cxn ang="0">
                  <a:pos x="366054" y="450630"/>
                </a:cxn>
                <a:cxn ang="0">
                  <a:pos x="355039" y="451335"/>
                </a:cxn>
                <a:cxn ang="0">
                  <a:pos x="343751" y="448381"/>
                </a:cxn>
                <a:cxn ang="0">
                  <a:pos x="252184" y="400347"/>
                </a:cxn>
                <a:cxn ang="0">
                  <a:pos x="240255" y="396504"/>
                </a:cxn>
                <a:cxn ang="0">
                  <a:pos x="227879" y="396907"/>
                </a:cxn>
                <a:cxn ang="0">
                  <a:pos x="129109" y="447222"/>
                </a:cxn>
                <a:cxn ang="0">
                  <a:pos x="117847" y="451024"/>
                </a:cxn>
                <a:cxn ang="0">
                  <a:pos x="80654" y="433372"/>
                </a:cxn>
                <a:cxn ang="0">
                  <a:pos x="75903" y="411470"/>
                </a:cxn>
                <a:cxn ang="0">
                  <a:pos x="93295" y="309529"/>
                </a:cxn>
                <a:cxn ang="0">
                  <a:pos x="93239" y="296892"/>
                </a:cxn>
                <a:cxn ang="0">
                  <a:pos x="88934" y="285158"/>
                </a:cxn>
                <a:cxn ang="0">
                  <a:pos x="10681" y="206976"/>
                </a:cxn>
                <a:cxn ang="0">
                  <a:pos x="3418" y="197114"/>
                </a:cxn>
                <a:cxn ang="0">
                  <a:pos x="0" y="186174"/>
                </a:cxn>
                <a:cxn ang="0">
                  <a:pos x="152" y="174999"/>
                </a:cxn>
                <a:cxn ang="0">
                  <a:pos x="3601" y="164434"/>
                </a:cxn>
                <a:cxn ang="0">
                  <a:pos x="10072" y="155322"/>
                </a:cxn>
                <a:cxn ang="0">
                  <a:pos x="19293" y="148506"/>
                </a:cxn>
                <a:cxn ang="0">
                  <a:pos x="130569" y="130357"/>
                </a:cxn>
                <a:cxn ang="0">
                  <a:pos x="143048" y="126141"/>
                </a:cxn>
                <a:cxn ang="0">
                  <a:pos x="153118" y="117858"/>
                </a:cxn>
                <a:cxn ang="0">
                  <a:pos x="202578" y="20096"/>
                </a:cxn>
                <a:cxn ang="0">
                  <a:pos x="210105" y="9757"/>
                </a:cxn>
                <a:cxn ang="0">
                  <a:pos x="220008" y="3058"/>
                </a:cxn>
                <a:cxn ang="0">
                  <a:pos x="231272" y="0"/>
                </a:cxn>
                <a:cxn ang="0">
                  <a:pos x="242883" y="581"/>
                </a:cxn>
                <a:cxn ang="0">
                  <a:pos x="253823" y="4802"/>
                </a:cxn>
                <a:cxn ang="0">
                  <a:pos x="263078" y="12663"/>
                </a:cxn>
                <a:cxn ang="0">
                  <a:pos x="267894" y="20096"/>
                </a:cxn>
              </a:cxnLst>
              <a:rect l="0" t="0" r="r" b="b"/>
              <a:pathLst>
                <a:path w="470534" h="451485">
                  <a:moveTo>
                    <a:pt x="267894" y="20096"/>
                  </a:moveTo>
                  <a:lnTo>
                    <a:pt x="312484" y="110431"/>
                  </a:lnTo>
                  <a:lnTo>
                    <a:pt x="320351" y="121003"/>
                  </a:lnTo>
                  <a:lnTo>
                    <a:pt x="331339" y="128025"/>
                  </a:lnTo>
                  <a:lnTo>
                    <a:pt x="439598" y="144848"/>
                  </a:lnTo>
                  <a:lnTo>
                    <a:pt x="451274" y="148559"/>
                  </a:lnTo>
                  <a:lnTo>
                    <a:pt x="460472" y="155400"/>
                  </a:lnTo>
                  <a:lnTo>
                    <a:pt x="466917" y="164530"/>
                  </a:lnTo>
                  <a:lnTo>
                    <a:pt x="470337" y="175103"/>
                  </a:lnTo>
                  <a:lnTo>
                    <a:pt x="470458" y="186279"/>
                  </a:lnTo>
                  <a:lnTo>
                    <a:pt x="467005" y="197212"/>
                  </a:lnTo>
                  <a:lnTo>
                    <a:pt x="387643" y="277296"/>
                  </a:lnTo>
                  <a:lnTo>
                    <a:pt x="380258" y="287561"/>
                  </a:lnTo>
                  <a:lnTo>
                    <a:pt x="376842" y="299585"/>
                  </a:lnTo>
                  <a:lnTo>
                    <a:pt x="394196" y="408830"/>
                  </a:lnTo>
                  <a:lnTo>
                    <a:pt x="394333" y="420712"/>
                  </a:lnTo>
                  <a:lnTo>
                    <a:pt x="366054" y="450630"/>
                  </a:lnTo>
                  <a:lnTo>
                    <a:pt x="355039" y="451335"/>
                  </a:lnTo>
                  <a:lnTo>
                    <a:pt x="343751" y="448381"/>
                  </a:lnTo>
                  <a:lnTo>
                    <a:pt x="252184" y="400347"/>
                  </a:lnTo>
                  <a:lnTo>
                    <a:pt x="240255" y="396504"/>
                  </a:lnTo>
                  <a:lnTo>
                    <a:pt x="227879" y="396907"/>
                  </a:lnTo>
                  <a:lnTo>
                    <a:pt x="129109" y="447222"/>
                  </a:lnTo>
                  <a:lnTo>
                    <a:pt x="117847" y="451024"/>
                  </a:lnTo>
                  <a:lnTo>
                    <a:pt x="80654" y="433372"/>
                  </a:lnTo>
                  <a:lnTo>
                    <a:pt x="75903" y="411470"/>
                  </a:lnTo>
                  <a:lnTo>
                    <a:pt x="93295" y="309529"/>
                  </a:lnTo>
                  <a:lnTo>
                    <a:pt x="93239" y="296892"/>
                  </a:lnTo>
                  <a:lnTo>
                    <a:pt x="88934" y="285158"/>
                  </a:lnTo>
                  <a:lnTo>
                    <a:pt x="10681" y="206976"/>
                  </a:lnTo>
                  <a:lnTo>
                    <a:pt x="3418" y="197114"/>
                  </a:lnTo>
                  <a:lnTo>
                    <a:pt x="0" y="186174"/>
                  </a:lnTo>
                  <a:lnTo>
                    <a:pt x="152" y="174999"/>
                  </a:lnTo>
                  <a:lnTo>
                    <a:pt x="3601" y="164434"/>
                  </a:lnTo>
                  <a:lnTo>
                    <a:pt x="10072" y="155322"/>
                  </a:lnTo>
                  <a:lnTo>
                    <a:pt x="19293" y="148506"/>
                  </a:lnTo>
                  <a:lnTo>
                    <a:pt x="130569" y="130357"/>
                  </a:lnTo>
                  <a:lnTo>
                    <a:pt x="143048" y="126141"/>
                  </a:lnTo>
                  <a:lnTo>
                    <a:pt x="153118" y="117858"/>
                  </a:lnTo>
                  <a:lnTo>
                    <a:pt x="202578" y="20096"/>
                  </a:lnTo>
                  <a:lnTo>
                    <a:pt x="210105" y="9757"/>
                  </a:lnTo>
                  <a:lnTo>
                    <a:pt x="220008" y="3058"/>
                  </a:lnTo>
                  <a:lnTo>
                    <a:pt x="231272" y="0"/>
                  </a:lnTo>
                  <a:lnTo>
                    <a:pt x="242883" y="581"/>
                  </a:lnTo>
                  <a:lnTo>
                    <a:pt x="253823" y="4802"/>
                  </a:lnTo>
                  <a:lnTo>
                    <a:pt x="263078" y="12663"/>
                  </a:lnTo>
                  <a:lnTo>
                    <a:pt x="267894" y="20096"/>
                  </a:lnTo>
                  <a:close/>
                </a:path>
              </a:pathLst>
            </a:custGeom>
            <a:noFill/>
            <a:ln w="25400">
              <a:solidFill>
                <a:srgbClr val="0071BB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173090" name="object 42"/>
            <p:cNvSpPr>
              <a:spLocks/>
            </p:cNvSpPr>
            <p:nvPr/>
          </p:nvSpPr>
          <p:spPr bwMode="auto">
            <a:xfrm>
              <a:off x="1791876" y="2846581"/>
              <a:ext cx="249777" cy="270692"/>
            </a:xfrm>
            <a:custGeom>
              <a:avLst/>
              <a:gdLst/>
              <a:ahLst/>
              <a:cxnLst>
                <a:cxn ang="0">
                  <a:pos x="127734" y="9041"/>
                </a:cxn>
                <a:cxn ang="0">
                  <a:pos x="148981" y="52094"/>
                </a:cxn>
                <a:cxn ang="0">
                  <a:pos x="209560" y="68490"/>
                </a:cxn>
                <a:cxn ang="0">
                  <a:pos x="219869" y="73906"/>
                </a:cxn>
                <a:cxn ang="0">
                  <a:pos x="224349" y="83948"/>
                </a:cxn>
                <a:cxn ang="0">
                  <a:pos x="221793" y="94900"/>
                </a:cxn>
                <a:cxn ang="0">
                  <a:pos x="184808" y="131609"/>
                </a:cxn>
                <a:cxn ang="0">
                  <a:pos x="180706" y="135596"/>
                </a:cxn>
                <a:cxn ang="0">
                  <a:pos x="178852" y="141337"/>
                </a:cxn>
                <a:cxn ang="0">
                  <a:pos x="179817" y="146976"/>
                </a:cxn>
                <a:cxn ang="0">
                  <a:pos x="187932" y="194296"/>
                </a:cxn>
                <a:cxn ang="0">
                  <a:pos x="186135" y="205462"/>
                </a:cxn>
                <a:cxn ang="0">
                  <a:pos x="178427" y="212835"/>
                </a:cxn>
                <a:cxn ang="0">
                  <a:pos x="167681" y="214323"/>
                </a:cxn>
                <a:cxn ang="0">
                  <a:pos x="120254" y="190244"/>
                </a:cxn>
                <a:cxn ang="0">
                  <a:pos x="115187" y="187590"/>
                </a:cxn>
                <a:cxn ang="0">
                  <a:pos x="109154" y="187590"/>
                </a:cxn>
                <a:cxn ang="0">
                  <a:pos x="104099" y="190244"/>
                </a:cxn>
                <a:cxn ang="0">
                  <a:pos x="61593" y="212584"/>
                </a:cxn>
                <a:cxn ang="0">
                  <a:pos x="50421" y="214336"/>
                </a:cxn>
                <a:cxn ang="0">
                  <a:pos x="41027" y="209286"/>
                </a:cxn>
                <a:cxn ang="0">
                  <a:pos x="36285" y="199525"/>
                </a:cxn>
                <a:cxn ang="0">
                  <a:pos x="44524" y="146976"/>
                </a:cxn>
                <a:cxn ang="0">
                  <a:pos x="45502" y="141337"/>
                </a:cxn>
                <a:cxn ang="0">
                  <a:pos x="43635" y="135596"/>
                </a:cxn>
                <a:cxn ang="0">
                  <a:pos x="39533" y="131609"/>
                </a:cxn>
                <a:cxn ang="0">
                  <a:pos x="5154" y="98093"/>
                </a:cxn>
                <a:cxn ang="0">
                  <a:pos x="0" y="87659"/>
                </a:cxn>
                <a:cxn ang="0">
                  <a:pos x="2282" y="76903"/>
                </a:cxn>
                <a:cxn ang="0">
                  <a:pos x="10793" y="69543"/>
                </a:cxn>
                <a:cxn ang="0">
                  <a:pos x="62291" y="61593"/>
                </a:cxn>
                <a:cxn ang="0">
                  <a:pos x="67943" y="60768"/>
                </a:cxn>
                <a:cxn ang="0">
                  <a:pos x="72832" y="57212"/>
                </a:cxn>
                <a:cxn ang="0">
                  <a:pos x="75359" y="52094"/>
                </a:cxn>
                <a:cxn ang="0">
                  <a:pos x="96606" y="9041"/>
                </a:cxn>
                <a:cxn ang="0">
                  <a:pos x="105419" y="701"/>
                </a:cxn>
                <a:cxn ang="0">
                  <a:pos x="116881" y="0"/>
                </a:cxn>
                <a:cxn ang="0">
                  <a:pos x="126517" y="6935"/>
                </a:cxn>
                <a:cxn ang="0">
                  <a:pos x="127734" y="9041"/>
                </a:cxn>
              </a:cxnLst>
              <a:rect l="0" t="0" r="r" b="b"/>
              <a:pathLst>
                <a:path w="224790" h="214629">
                  <a:moveTo>
                    <a:pt x="127734" y="9041"/>
                  </a:moveTo>
                  <a:lnTo>
                    <a:pt x="148981" y="52094"/>
                  </a:lnTo>
                  <a:lnTo>
                    <a:pt x="209560" y="68490"/>
                  </a:lnTo>
                  <a:lnTo>
                    <a:pt x="219869" y="73906"/>
                  </a:lnTo>
                  <a:lnTo>
                    <a:pt x="224349" y="83948"/>
                  </a:lnTo>
                  <a:lnTo>
                    <a:pt x="221793" y="94900"/>
                  </a:lnTo>
                  <a:lnTo>
                    <a:pt x="184808" y="131609"/>
                  </a:lnTo>
                  <a:lnTo>
                    <a:pt x="180706" y="135596"/>
                  </a:lnTo>
                  <a:lnTo>
                    <a:pt x="178852" y="141337"/>
                  </a:lnTo>
                  <a:lnTo>
                    <a:pt x="179817" y="146976"/>
                  </a:lnTo>
                  <a:lnTo>
                    <a:pt x="187932" y="194296"/>
                  </a:lnTo>
                  <a:lnTo>
                    <a:pt x="186135" y="205462"/>
                  </a:lnTo>
                  <a:lnTo>
                    <a:pt x="178427" y="212835"/>
                  </a:lnTo>
                  <a:lnTo>
                    <a:pt x="167681" y="214323"/>
                  </a:lnTo>
                  <a:lnTo>
                    <a:pt x="120254" y="190244"/>
                  </a:lnTo>
                  <a:lnTo>
                    <a:pt x="115187" y="187590"/>
                  </a:lnTo>
                  <a:lnTo>
                    <a:pt x="109154" y="187590"/>
                  </a:lnTo>
                  <a:lnTo>
                    <a:pt x="104099" y="190244"/>
                  </a:lnTo>
                  <a:lnTo>
                    <a:pt x="61593" y="212584"/>
                  </a:lnTo>
                  <a:lnTo>
                    <a:pt x="50421" y="214336"/>
                  </a:lnTo>
                  <a:lnTo>
                    <a:pt x="41027" y="209286"/>
                  </a:lnTo>
                  <a:lnTo>
                    <a:pt x="36285" y="199525"/>
                  </a:lnTo>
                  <a:lnTo>
                    <a:pt x="44524" y="146976"/>
                  </a:lnTo>
                  <a:lnTo>
                    <a:pt x="45502" y="141337"/>
                  </a:lnTo>
                  <a:lnTo>
                    <a:pt x="43635" y="135596"/>
                  </a:lnTo>
                  <a:lnTo>
                    <a:pt x="39533" y="131609"/>
                  </a:lnTo>
                  <a:lnTo>
                    <a:pt x="5154" y="98093"/>
                  </a:lnTo>
                  <a:lnTo>
                    <a:pt x="0" y="87659"/>
                  </a:lnTo>
                  <a:lnTo>
                    <a:pt x="2282" y="76903"/>
                  </a:lnTo>
                  <a:lnTo>
                    <a:pt x="10793" y="69543"/>
                  </a:lnTo>
                  <a:lnTo>
                    <a:pt x="62291" y="61593"/>
                  </a:lnTo>
                  <a:lnTo>
                    <a:pt x="67943" y="60768"/>
                  </a:lnTo>
                  <a:lnTo>
                    <a:pt x="72832" y="57212"/>
                  </a:lnTo>
                  <a:lnTo>
                    <a:pt x="75359" y="52094"/>
                  </a:lnTo>
                  <a:lnTo>
                    <a:pt x="96606" y="9041"/>
                  </a:lnTo>
                  <a:lnTo>
                    <a:pt x="105419" y="701"/>
                  </a:lnTo>
                  <a:lnTo>
                    <a:pt x="116881" y="0"/>
                  </a:lnTo>
                  <a:lnTo>
                    <a:pt x="126517" y="6935"/>
                  </a:lnTo>
                  <a:lnTo>
                    <a:pt x="127734" y="9041"/>
                  </a:lnTo>
                  <a:close/>
                </a:path>
              </a:pathLst>
            </a:custGeom>
            <a:noFill/>
            <a:ln w="25400">
              <a:solidFill>
                <a:srgbClr val="0071BB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025367" y="3201892"/>
            <a:ext cx="781910" cy="829353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5108" name="TextBox 24"/>
          <p:cNvSpPr txBox="1">
            <a:spLocks noChangeArrowheads="1"/>
          </p:cNvSpPr>
          <p:nvPr/>
        </p:nvSpPr>
        <p:spPr bwMode="auto">
          <a:xfrm>
            <a:off x="361950" y="188913"/>
            <a:ext cx="8809038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 defTabSz="1042988" eaLnBrk="0" hangingPunct="0"/>
            <a:r>
              <a:rPr lang="ru-RU" sz="22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Порядок (алгоритм) работы программного комплекса </a:t>
            </a:r>
          </a:p>
          <a:p>
            <a:pPr algn="ctr" defTabSz="1042988" eaLnBrk="0" hangingPunct="0"/>
            <a:r>
              <a:rPr lang="ru-RU" sz="22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АСК НДС-2 и направление налогоплательщику</a:t>
            </a:r>
          </a:p>
          <a:p>
            <a:pPr algn="ctr" defTabSz="1042988" eaLnBrk="0" hangingPunct="0"/>
            <a:r>
              <a:rPr lang="ru-RU" sz="22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документов, используемых инспекцией </a:t>
            </a:r>
          </a:p>
          <a:p>
            <a:pPr algn="ctr" defTabSz="1042988" eaLnBrk="0" hangingPunct="0"/>
            <a:r>
              <a:rPr lang="ru-RU" sz="22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реализации своих полномочий</a:t>
            </a:r>
          </a:p>
        </p:txBody>
      </p:sp>
      <p:pic>
        <p:nvPicPr>
          <p:cNvPr id="175109" name="Picture 21" descr="MC900212013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88" y="2711450"/>
            <a:ext cx="1785937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10" name="Picture 308" descr="MM900046530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8150" y="2840038"/>
            <a:ext cx="2039938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11" name="Picture 8" descr="C:\Users\alka\Desktop\documen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75" y="2898775"/>
            <a:ext cx="3556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5112" name="Group 252"/>
          <p:cNvGrpSpPr>
            <a:grpSpLocks/>
          </p:cNvGrpSpPr>
          <p:nvPr/>
        </p:nvGrpSpPr>
        <p:grpSpPr bwMode="auto">
          <a:xfrm>
            <a:off x="3167063" y="3390900"/>
            <a:ext cx="430212" cy="392113"/>
            <a:chOff x="2895595" y="5333984"/>
            <a:chExt cx="838210" cy="762004"/>
          </a:xfrm>
        </p:grpSpPr>
        <p:grpSp>
          <p:nvGrpSpPr>
            <p:cNvPr id="175211" name="Group 251"/>
            <p:cNvGrpSpPr>
              <a:grpSpLocks/>
            </p:cNvGrpSpPr>
            <p:nvPr/>
          </p:nvGrpSpPr>
          <p:grpSpPr bwMode="auto">
            <a:xfrm>
              <a:off x="3048005" y="5333984"/>
              <a:ext cx="685800" cy="762004"/>
              <a:chOff x="6248409" y="5029180"/>
              <a:chExt cx="685800" cy="762004"/>
            </a:xfrm>
          </p:grpSpPr>
          <p:grpSp>
            <p:nvGrpSpPr>
              <p:cNvPr id="175219" name="Group 182"/>
              <p:cNvGrpSpPr>
                <a:grpSpLocks/>
              </p:cNvGrpSpPr>
              <p:nvPr/>
            </p:nvGrpSpPr>
            <p:grpSpPr bwMode="auto">
              <a:xfrm>
                <a:off x="6248409" y="5486385"/>
                <a:ext cx="685800" cy="304799"/>
                <a:chOff x="3024" y="2638"/>
                <a:chExt cx="774" cy="376"/>
              </a:xfrm>
            </p:grpSpPr>
            <p:sp>
              <p:nvSpPr>
                <p:cNvPr id="175239" name="Freeform 183"/>
                <p:cNvSpPr>
                  <a:spLocks/>
                </p:cNvSpPr>
                <p:nvPr/>
              </p:nvSpPr>
              <p:spPr bwMode="auto">
                <a:xfrm>
                  <a:off x="3026" y="2720"/>
                  <a:ext cx="447" cy="289"/>
                </a:xfrm>
                <a:custGeom>
                  <a:avLst/>
                  <a:gdLst>
                    <a:gd name="T0" fmla="*/ 0 w 447"/>
                    <a:gd name="T1" fmla="*/ 0 h 289"/>
                    <a:gd name="T2" fmla="*/ 0 w 447"/>
                    <a:gd name="T3" fmla="*/ 147 h 289"/>
                    <a:gd name="T4" fmla="*/ 447 w 447"/>
                    <a:gd name="T5" fmla="*/ 289 h 289"/>
                    <a:gd name="T6" fmla="*/ 447 w 447"/>
                    <a:gd name="T7" fmla="*/ 140 h 289"/>
                    <a:gd name="T8" fmla="*/ 0 w 447"/>
                    <a:gd name="T9" fmla="*/ 0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7"/>
                    <a:gd name="T16" fmla="*/ 0 h 289"/>
                    <a:gd name="T17" fmla="*/ 447 w 447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7" h="289">
                      <a:moveTo>
                        <a:pt x="0" y="0"/>
                      </a:moveTo>
                      <a:lnTo>
                        <a:pt x="0" y="147"/>
                      </a:lnTo>
                      <a:lnTo>
                        <a:pt x="447" y="289"/>
                      </a:lnTo>
                      <a:lnTo>
                        <a:pt x="447" y="1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0" name="Freeform 184"/>
                <p:cNvSpPr>
                  <a:spLocks/>
                </p:cNvSpPr>
                <p:nvPr/>
              </p:nvSpPr>
              <p:spPr bwMode="auto">
                <a:xfrm>
                  <a:off x="3033" y="2737"/>
                  <a:ext cx="432" cy="258"/>
                </a:xfrm>
                <a:custGeom>
                  <a:avLst/>
                  <a:gdLst>
                    <a:gd name="T0" fmla="*/ 0 w 432"/>
                    <a:gd name="T1" fmla="*/ 0 h 258"/>
                    <a:gd name="T2" fmla="*/ 0 w 432"/>
                    <a:gd name="T3" fmla="*/ 121 h 258"/>
                    <a:gd name="T4" fmla="*/ 432 w 432"/>
                    <a:gd name="T5" fmla="*/ 258 h 258"/>
                    <a:gd name="T6" fmla="*/ 432 w 432"/>
                    <a:gd name="T7" fmla="*/ 135 h 258"/>
                    <a:gd name="T8" fmla="*/ 0 w 432"/>
                    <a:gd name="T9" fmla="*/ 0 h 2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2"/>
                    <a:gd name="T16" fmla="*/ 0 h 258"/>
                    <a:gd name="T17" fmla="*/ 432 w 432"/>
                    <a:gd name="T18" fmla="*/ 258 h 2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2" h="258">
                      <a:moveTo>
                        <a:pt x="0" y="0"/>
                      </a:moveTo>
                      <a:lnTo>
                        <a:pt x="0" y="121"/>
                      </a:lnTo>
                      <a:lnTo>
                        <a:pt x="432" y="258"/>
                      </a:lnTo>
                      <a:lnTo>
                        <a:pt x="432" y="1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ACBE"/>
                    </a:gs>
                    <a:gs pos="100000">
                      <a:srgbClr val="B4B9C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1" name="Freeform 185"/>
                <p:cNvSpPr>
                  <a:spLocks/>
                </p:cNvSpPr>
                <p:nvPr/>
              </p:nvSpPr>
              <p:spPr bwMode="auto">
                <a:xfrm>
                  <a:off x="3473" y="2782"/>
                  <a:ext cx="321" cy="229"/>
                </a:xfrm>
                <a:custGeom>
                  <a:avLst/>
                  <a:gdLst>
                    <a:gd name="T0" fmla="*/ 0 w 321"/>
                    <a:gd name="T1" fmla="*/ 78 h 229"/>
                    <a:gd name="T2" fmla="*/ 0 w 321"/>
                    <a:gd name="T3" fmla="*/ 229 h 229"/>
                    <a:gd name="T4" fmla="*/ 321 w 321"/>
                    <a:gd name="T5" fmla="*/ 149 h 229"/>
                    <a:gd name="T6" fmla="*/ 321 w 321"/>
                    <a:gd name="T7" fmla="*/ 0 h 229"/>
                    <a:gd name="T8" fmla="*/ 0 w 321"/>
                    <a:gd name="T9" fmla="*/ 78 h 2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1"/>
                    <a:gd name="T16" fmla="*/ 0 h 229"/>
                    <a:gd name="T17" fmla="*/ 321 w 321"/>
                    <a:gd name="T18" fmla="*/ 229 h 2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1" h="229">
                      <a:moveTo>
                        <a:pt x="0" y="78"/>
                      </a:moveTo>
                      <a:lnTo>
                        <a:pt x="0" y="229"/>
                      </a:lnTo>
                      <a:lnTo>
                        <a:pt x="321" y="149"/>
                      </a:lnTo>
                      <a:lnTo>
                        <a:pt x="321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65B66"/>
                    </a:gs>
                    <a:gs pos="100000">
                      <a:srgbClr val="363B4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2" name="Freeform 186"/>
                <p:cNvSpPr>
                  <a:spLocks/>
                </p:cNvSpPr>
                <p:nvPr/>
              </p:nvSpPr>
              <p:spPr bwMode="auto">
                <a:xfrm>
                  <a:off x="3026" y="2642"/>
                  <a:ext cx="768" cy="218"/>
                </a:xfrm>
                <a:custGeom>
                  <a:avLst/>
                  <a:gdLst>
                    <a:gd name="T0" fmla="*/ 0 w 768"/>
                    <a:gd name="T1" fmla="*/ 78 h 218"/>
                    <a:gd name="T2" fmla="*/ 324 w 768"/>
                    <a:gd name="T3" fmla="*/ 0 h 218"/>
                    <a:gd name="T4" fmla="*/ 768 w 768"/>
                    <a:gd name="T5" fmla="*/ 140 h 218"/>
                    <a:gd name="T6" fmla="*/ 447 w 768"/>
                    <a:gd name="T7" fmla="*/ 218 h 218"/>
                    <a:gd name="T8" fmla="*/ 0 w 768"/>
                    <a:gd name="T9" fmla="*/ 78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8"/>
                    <a:gd name="T16" fmla="*/ 0 h 218"/>
                    <a:gd name="T17" fmla="*/ 768 w 768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8" h="218">
                      <a:moveTo>
                        <a:pt x="0" y="78"/>
                      </a:moveTo>
                      <a:lnTo>
                        <a:pt x="324" y="0"/>
                      </a:lnTo>
                      <a:lnTo>
                        <a:pt x="768" y="140"/>
                      </a:lnTo>
                      <a:lnTo>
                        <a:pt x="447" y="21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1C6"/>
                    </a:gs>
                    <a:gs pos="100000">
                      <a:srgbClr val="DFE0E5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3" name="Freeform 187"/>
                <p:cNvSpPr>
                  <a:spLocks/>
                </p:cNvSpPr>
                <p:nvPr/>
              </p:nvSpPr>
              <p:spPr bwMode="auto">
                <a:xfrm>
                  <a:off x="3194" y="2808"/>
                  <a:ext cx="83" cy="104"/>
                </a:xfrm>
                <a:custGeom>
                  <a:avLst/>
                  <a:gdLst>
                    <a:gd name="T0" fmla="*/ 2147483647 w 35"/>
                    <a:gd name="T1" fmla="*/ 2147483647 h 44"/>
                    <a:gd name="T2" fmla="*/ 2147483647 w 35"/>
                    <a:gd name="T3" fmla="*/ 2147483647 h 44"/>
                    <a:gd name="T4" fmla="*/ 2092842703 w 35"/>
                    <a:gd name="T5" fmla="*/ 2147483647 h 44"/>
                    <a:gd name="T6" fmla="*/ 2147483647 w 35"/>
                    <a:gd name="T7" fmla="*/ 827460018 h 44"/>
                    <a:gd name="T8" fmla="*/ 2147483647 w 35"/>
                    <a:gd name="T9" fmla="*/ 214748364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4"/>
                    <a:gd name="T17" fmla="*/ 35 w 35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4">
                      <a:moveTo>
                        <a:pt x="33" y="20"/>
                      </a:moveTo>
                      <a:cubicBezTo>
                        <a:pt x="35" y="32"/>
                        <a:pt x="30" y="42"/>
                        <a:pt x="21" y="43"/>
                      </a:cubicBezTo>
                      <a:cubicBezTo>
                        <a:pt x="13" y="44"/>
                        <a:pt x="4" y="36"/>
                        <a:pt x="2" y="24"/>
                      </a:cubicBezTo>
                      <a:cubicBezTo>
                        <a:pt x="0" y="12"/>
                        <a:pt x="5" y="2"/>
                        <a:pt x="13" y="1"/>
                      </a:cubicBezTo>
                      <a:cubicBezTo>
                        <a:pt x="22" y="0"/>
                        <a:pt x="31" y="8"/>
                        <a:pt x="33" y="20"/>
                      </a:cubicBez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4" name="Freeform 188"/>
                <p:cNvSpPr>
                  <a:spLocks/>
                </p:cNvSpPr>
                <p:nvPr/>
              </p:nvSpPr>
              <p:spPr bwMode="auto">
                <a:xfrm>
                  <a:off x="3203" y="2820"/>
                  <a:ext cx="64" cy="80"/>
                </a:xfrm>
                <a:custGeom>
                  <a:avLst/>
                  <a:gdLst>
                    <a:gd name="T0" fmla="*/ 2147483647 w 27"/>
                    <a:gd name="T1" fmla="*/ 2147483647 h 34"/>
                    <a:gd name="T2" fmla="*/ 2147483647 w 27"/>
                    <a:gd name="T3" fmla="*/ 2147483647 h 34"/>
                    <a:gd name="T4" fmla="*/ 871140371 w 27"/>
                    <a:gd name="T5" fmla="*/ 2147483647 h 34"/>
                    <a:gd name="T6" fmla="*/ 2147483647 w 27"/>
                    <a:gd name="T7" fmla="*/ 758055716 h 34"/>
                    <a:gd name="T8" fmla="*/ 2147483647 w 27"/>
                    <a:gd name="T9" fmla="*/ 2147483647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34"/>
                    <a:gd name="T17" fmla="*/ 27 w 27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34">
                      <a:moveTo>
                        <a:pt x="25" y="15"/>
                      </a:moveTo>
                      <a:cubicBezTo>
                        <a:pt x="27" y="25"/>
                        <a:pt x="23" y="33"/>
                        <a:pt x="16" y="33"/>
                      </a:cubicBezTo>
                      <a:cubicBezTo>
                        <a:pt x="10" y="34"/>
                        <a:pt x="3" y="28"/>
                        <a:pt x="1" y="19"/>
                      </a:cubicBezTo>
                      <a:cubicBezTo>
                        <a:pt x="0" y="10"/>
                        <a:pt x="4" y="2"/>
                        <a:pt x="10" y="1"/>
                      </a:cubicBezTo>
                      <a:cubicBezTo>
                        <a:pt x="17" y="0"/>
                        <a:pt x="24" y="6"/>
                        <a:pt x="25" y="15"/>
                      </a:cubicBez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5" name="Freeform 189"/>
                <p:cNvSpPr>
                  <a:spLocks/>
                </p:cNvSpPr>
                <p:nvPr/>
              </p:nvSpPr>
              <p:spPr bwMode="auto">
                <a:xfrm>
                  <a:off x="3206" y="2855"/>
                  <a:ext cx="61" cy="48"/>
                </a:xfrm>
                <a:custGeom>
                  <a:avLst/>
                  <a:gdLst>
                    <a:gd name="T0" fmla="*/ 2147483647 w 26"/>
                    <a:gd name="T1" fmla="*/ 2147483647 h 20"/>
                    <a:gd name="T2" fmla="*/ 0 w 26"/>
                    <a:gd name="T3" fmla="*/ 2147483647 h 20"/>
                    <a:gd name="T4" fmla="*/ 719942735 w 26"/>
                    <a:gd name="T5" fmla="*/ 2147483647 h 20"/>
                    <a:gd name="T6" fmla="*/ 2147483647 w 26"/>
                    <a:gd name="T7" fmla="*/ 2147483647 h 20"/>
                    <a:gd name="T8" fmla="*/ 2147483647 w 26"/>
                    <a:gd name="T9" fmla="*/ 1171680321 h 20"/>
                    <a:gd name="T10" fmla="*/ 2147483647 w 26"/>
                    <a:gd name="T11" fmla="*/ 0 h 20"/>
                    <a:gd name="T12" fmla="*/ 2147483647 w 26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20"/>
                    <a:gd name="T23" fmla="*/ 26 w 26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20">
                      <a:moveTo>
                        <a:pt x="15" y="18"/>
                      </a:moveTo>
                      <a:cubicBezTo>
                        <a:pt x="9" y="19"/>
                        <a:pt x="2" y="12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2" y="13"/>
                        <a:pt x="9" y="20"/>
                        <a:pt x="16" y="19"/>
                      </a:cubicBezTo>
                      <a:cubicBezTo>
                        <a:pt x="22" y="18"/>
                        <a:pt x="26" y="10"/>
                        <a:pt x="24" y="1"/>
                      </a:cubicBezTo>
                      <a:cubicBezTo>
                        <a:pt x="24" y="1"/>
                        <a:pt x="24" y="1"/>
                        <a:pt x="24" y="0"/>
                      </a:cubicBezTo>
                      <a:cubicBezTo>
                        <a:pt x="26" y="9"/>
                        <a:pt x="22" y="17"/>
                        <a:pt x="15" y="18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6" name="Freeform 190"/>
                <p:cNvSpPr>
                  <a:spLocks/>
                </p:cNvSpPr>
                <p:nvPr/>
              </p:nvSpPr>
              <p:spPr bwMode="auto">
                <a:xfrm>
                  <a:off x="3203" y="2817"/>
                  <a:ext cx="59" cy="48"/>
                </a:xfrm>
                <a:custGeom>
                  <a:avLst/>
                  <a:gdLst>
                    <a:gd name="T0" fmla="*/ 2147483647 w 25"/>
                    <a:gd name="T1" fmla="*/ 2147483647 h 20"/>
                    <a:gd name="T2" fmla="*/ 2147483647 w 25"/>
                    <a:gd name="T3" fmla="*/ 2147483647 h 20"/>
                    <a:gd name="T4" fmla="*/ 2147483647 w 25"/>
                    <a:gd name="T5" fmla="*/ 2147483647 h 20"/>
                    <a:gd name="T6" fmla="*/ 2147483647 w 25"/>
                    <a:gd name="T7" fmla="*/ 1171680321 h 20"/>
                    <a:gd name="T8" fmla="*/ 803494191 w 25"/>
                    <a:gd name="T9" fmla="*/ 2147483647 h 20"/>
                    <a:gd name="T10" fmla="*/ 803494191 w 25"/>
                    <a:gd name="T11" fmla="*/ 2147483647 h 20"/>
                    <a:gd name="T12" fmla="*/ 2147483647 w 25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"/>
                    <a:gd name="T22" fmla="*/ 0 h 20"/>
                    <a:gd name="T23" fmla="*/ 25 w 25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" h="20">
                      <a:moveTo>
                        <a:pt x="10" y="2"/>
                      </a:moveTo>
                      <a:cubicBezTo>
                        <a:pt x="17" y="2"/>
                        <a:pt x="23" y="8"/>
                        <a:pt x="25" y="1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3" y="7"/>
                        <a:pt x="17" y="0"/>
                        <a:pt x="10" y="1"/>
                      </a:cubicBezTo>
                      <a:cubicBezTo>
                        <a:pt x="4" y="2"/>
                        <a:pt x="0" y="10"/>
                        <a:pt x="1" y="19"/>
                      </a:cubicBezTo>
                      <a:cubicBezTo>
                        <a:pt x="1" y="19"/>
                        <a:pt x="1" y="19"/>
                        <a:pt x="1" y="20"/>
                      </a:cubicBezTo>
                      <a:cubicBezTo>
                        <a:pt x="0" y="11"/>
                        <a:pt x="4" y="3"/>
                        <a:pt x="10" y="2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7" name="Freeform 191"/>
                <p:cNvSpPr>
                  <a:spLocks/>
                </p:cNvSpPr>
                <p:nvPr/>
              </p:nvSpPr>
              <p:spPr bwMode="auto">
                <a:xfrm>
                  <a:off x="3218" y="2836"/>
                  <a:ext cx="35" cy="48"/>
                </a:xfrm>
                <a:custGeom>
                  <a:avLst/>
                  <a:gdLst>
                    <a:gd name="T0" fmla="*/ 2147483647 w 15"/>
                    <a:gd name="T1" fmla="*/ 2147483647 h 20"/>
                    <a:gd name="T2" fmla="*/ 2147483647 w 15"/>
                    <a:gd name="T3" fmla="*/ 2147483647 h 20"/>
                    <a:gd name="T4" fmla="*/ 0 w 15"/>
                    <a:gd name="T5" fmla="*/ 2147483647 h 20"/>
                    <a:gd name="T6" fmla="*/ 2147483647 w 15"/>
                    <a:gd name="T7" fmla="*/ 1171680321 h 20"/>
                    <a:gd name="T8" fmla="*/ 2147483647 w 15"/>
                    <a:gd name="T9" fmla="*/ 214748364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0"/>
                    <a:gd name="T17" fmla="*/ 15 w 15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0">
                      <a:moveTo>
                        <a:pt x="14" y="9"/>
                      </a:moveTo>
                      <a:cubicBezTo>
                        <a:pt x="15" y="14"/>
                        <a:pt x="13" y="19"/>
                        <a:pt x="9" y="19"/>
                      </a:cubicBezTo>
                      <a:cubicBezTo>
                        <a:pt x="5" y="20"/>
                        <a:pt x="1" y="16"/>
                        <a:pt x="0" y="11"/>
                      </a:cubicBezTo>
                      <a:cubicBezTo>
                        <a:pt x="0" y="6"/>
                        <a:pt x="2" y="1"/>
                        <a:pt x="6" y="1"/>
                      </a:cubicBezTo>
                      <a:cubicBezTo>
                        <a:pt x="9" y="0"/>
                        <a:pt x="13" y="4"/>
                        <a:pt x="14" y="9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8" name="Freeform 192"/>
                <p:cNvSpPr>
                  <a:spLocks noEditPoints="1"/>
                </p:cNvSpPr>
                <p:nvPr/>
              </p:nvSpPr>
              <p:spPr bwMode="auto">
                <a:xfrm>
                  <a:off x="3215" y="2834"/>
                  <a:ext cx="40" cy="52"/>
                </a:xfrm>
                <a:custGeom>
                  <a:avLst/>
                  <a:gdLst>
                    <a:gd name="T0" fmla="*/ 2147483647 w 17"/>
                    <a:gd name="T1" fmla="*/ 2147483647 h 22"/>
                    <a:gd name="T2" fmla="*/ 2147483647 w 17"/>
                    <a:gd name="T3" fmla="*/ 2147483647 h 22"/>
                    <a:gd name="T4" fmla="*/ 2147483647 w 17"/>
                    <a:gd name="T5" fmla="*/ 2147483647 h 22"/>
                    <a:gd name="T6" fmla="*/ 1783660828 w 17"/>
                    <a:gd name="T7" fmla="*/ 2147483647 h 22"/>
                    <a:gd name="T8" fmla="*/ 2147483647 w 17"/>
                    <a:gd name="T9" fmla="*/ 2147483647 h 22"/>
                    <a:gd name="T10" fmla="*/ 2147483647 w 17"/>
                    <a:gd name="T11" fmla="*/ 2147483647 h 22"/>
                    <a:gd name="T12" fmla="*/ 2147483647 w 17"/>
                    <a:gd name="T13" fmla="*/ 2147483647 h 22"/>
                    <a:gd name="T14" fmla="*/ 2147483647 w 17"/>
                    <a:gd name="T15" fmla="*/ 827460018 h 22"/>
                    <a:gd name="T16" fmla="*/ 1783660828 w 17"/>
                    <a:gd name="T17" fmla="*/ 2147483647 h 22"/>
                    <a:gd name="T18" fmla="*/ 0 w 17"/>
                    <a:gd name="T19" fmla="*/ 2147483647 h 22"/>
                    <a:gd name="T20" fmla="*/ 2147483647 w 17"/>
                    <a:gd name="T21" fmla="*/ 2147483647 h 22"/>
                    <a:gd name="T22" fmla="*/ 2147483647 w 17"/>
                    <a:gd name="T23" fmla="*/ 2147483647 h 22"/>
                    <a:gd name="T24" fmla="*/ 2147483647 w 17"/>
                    <a:gd name="T25" fmla="*/ 2147483647 h 22"/>
                    <a:gd name="T26" fmla="*/ 2147483647 w 17"/>
                    <a:gd name="T27" fmla="*/ 827460018 h 2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7"/>
                    <a:gd name="T43" fmla="*/ 0 h 22"/>
                    <a:gd name="T44" fmla="*/ 17 w 17"/>
                    <a:gd name="T45" fmla="*/ 22 h 2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7" h="22">
                      <a:moveTo>
                        <a:pt x="14" y="10"/>
                      </a:moveTo>
                      <a:cubicBezTo>
                        <a:pt x="15" y="13"/>
                        <a:pt x="14" y="16"/>
                        <a:pt x="13" y="18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7" y="20"/>
                        <a:pt x="3" y="16"/>
                        <a:pt x="2" y="12"/>
                      </a:cubicBezTo>
                      <a:cubicBezTo>
                        <a:pt x="2" y="9"/>
                        <a:pt x="2" y="6"/>
                        <a:pt x="4" y="5"/>
                      </a:cubicBezTo>
                      <a:cubicBezTo>
                        <a:pt x="4" y="3"/>
                        <a:pt x="6" y="3"/>
                        <a:pt x="7" y="3"/>
                      </a:cubicBezTo>
                      <a:cubicBezTo>
                        <a:pt x="10" y="2"/>
                        <a:pt x="13" y="6"/>
                        <a:pt x="14" y="10"/>
                      </a:cubicBezTo>
                      <a:close/>
                      <a:moveTo>
                        <a:pt x="6" y="1"/>
                      </a:moveTo>
                      <a:cubicBezTo>
                        <a:pt x="5" y="1"/>
                        <a:pt x="3" y="2"/>
                        <a:pt x="2" y="3"/>
                      </a:cubicBezTo>
                      <a:cubicBezTo>
                        <a:pt x="0" y="6"/>
                        <a:pt x="0" y="9"/>
                        <a:pt x="0" y="12"/>
                      </a:cubicBezTo>
                      <a:cubicBezTo>
                        <a:pt x="2" y="18"/>
                        <a:pt x="6" y="22"/>
                        <a:pt x="10" y="21"/>
                      </a:cubicBezTo>
                      <a:cubicBezTo>
                        <a:pt x="12" y="21"/>
                        <a:pt x="13" y="20"/>
                        <a:pt x="15" y="19"/>
                      </a:cubicBezTo>
                      <a:cubicBezTo>
                        <a:pt x="16" y="16"/>
                        <a:pt x="17" y="13"/>
                        <a:pt x="16" y="10"/>
                      </a:cubicBezTo>
                      <a:cubicBezTo>
                        <a:pt x="15" y="4"/>
                        <a:pt x="11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49" name="Freeform 193"/>
                <p:cNvSpPr>
                  <a:spLocks/>
                </p:cNvSpPr>
                <p:nvPr/>
              </p:nvSpPr>
              <p:spPr bwMode="auto">
                <a:xfrm>
                  <a:off x="3062" y="2798"/>
                  <a:ext cx="16" cy="24"/>
                </a:xfrm>
                <a:custGeom>
                  <a:avLst/>
                  <a:gdLst>
                    <a:gd name="T0" fmla="*/ 2147483647 w 7"/>
                    <a:gd name="T1" fmla="*/ 2147483647 h 10"/>
                    <a:gd name="T2" fmla="*/ 1664750285 w 7"/>
                    <a:gd name="T3" fmla="*/ 2147483647 h 10"/>
                    <a:gd name="T4" fmla="*/ 0 w 7"/>
                    <a:gd name="T5" fmla="*/ 2147483647 h 10"/>
                    <a:gd name="T6" fmla="*/ 1284907243 w 7"/>
                    <a:gd name="T7" fmla="*/ 0 h 10"/>
                    <a:gd name="T8" fmla="*/ 2147483647 w 7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"/>
                    <a:gd name="T16" fmla="*/ 0 h 10"/>
                    <a:gd name="T17" fmla="*/ 7 w 7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" h="10">
                      <a:moveTo>
                        <a:pt x="7" y="5"/>
                      </a:moveTo>
                      <a:cubicBezTo>
                        <a:pt x="7" y="7"/>
                        <a:pt x="6" y="9"/>
                        <a:pt x="4" y="10"/>
                      </a:cubicBezTo>
                      <a:cubicBezTo>
                        <a:pt x="2" y="10"/>
                        <a:pt x="1" y="8"/>
                        <a:pt x="0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4" y="0"/>
                        <a:pt x="6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0" name="Freeform 194"/>
                <p:cNvSpPr>
                  <a:spLocks noEditPoints="1"/>
                </p:cNvSpPr>
                <p:nvPr/>
              </p:nvSpPr>
              <p:spPr bwMode="auto">
                <a:xfrm>
                  <a:off x="3059" y="2796"/>
                  <a:ext cx="22" cy="29"/>
                </a:xfrm>
                <a:custGeom>
                  <a:avLst/>
                  <a:gdLst>
                    <a:gd name="T0" fmla="*/ 2147483647 w 9"/>
                    <a:gd name="T1" fmla="*/ 2147483647 h 12"/>
                    <a:gd name="T2" fmla="*/ 2147483647 w 9"/>
                    <a:gd name="T3" fmla="*/ 2147483647 h 12"/>
                    <a:gd name="T4" fmla="*/ 2147483647 w 9"/>
                    <a:gd name="T5" fmla="*/ 2147483647 h 12"/>
                    <a:gd name="T6" fmla="*/ 2147483647 w 9"/>
                    <a:gd name="T7" fmla="*/ 2147483647 h 12"/>
                    <a:gd name="T8" fmla="*/ 2147483647 w 9"/>
                    <a:gd name="T9" fmla="*/ 2147483647 h 12"/>
                    <a:gd name="T10" fmla="*/ 2147483647 w 9"/>
                    <a:gd name="T11" fmla="*/ 2147483647 h 12"/>
                    <a:gd name="T12" fmla="*/ 2147483647 w 9"/>
                    <a:gd name="T13" fmla="*/ 2147483647 h 12"/>
                    <a:gd name="T14" fmla="*/ 2147483647 w 9"/>
                    <a:gd name="T15" fmla="*/ 0 h 12"/>
                    <a:gd name="T16" fmla="*/ 1688727576 w 9"/>
                    <a:gd name="T17" fmla="*/ 2147483647 h 12"/>
                    <a:gd name="T18" fmla="*/ 0 w 9"/>
                    <a:gd name="T19" fmla="*/ 2147483647 h 12"/>
                    <a:gd name="T20" fmla="*/ 2147483647 w 9"/>
                    <a:gd name="T21" fmla="*/ 2147483647 h 12"/>
                    <a:gd name="T22" fmla="*/ 2147483647 w 9"/>
                    <a:gd name="T23" fmla="*/ 2147483647 h 12"/>
                    <a:gd name="T24" fmla="*/ 2147483647 w 9"/>
                    <a:gd name="T25" fmla="*/ 2147483647 h 12"/>
                    <a:gd name="T26" fmla="*/ 2147483647 w 9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"/>
                    <a:gd name="T43" fmla="*/ 0 h 12"/>
                    <a:gd name="T44" fmla="*/ 9 w 9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" h="12">
                      <a:moveTo>
                        <a:pt x="7" y="6"/>
                      </a:moveTo>
                      <a:cubicBezTo>
                        <a:pt x="7" y="7"/>
                        <a:pt x="7" y="8"/>
                        <a:pt x="6" y="9"/>
                      </a:cubicBez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4" y="10"/>
                        <a:pt x="2" y="8"/>
                        <a:pt x="2" y="6"/>
                      </a:cubicBezTo>
                      <a:cubicBezTo>
                        <a:pt x="2" y="5"/>
                        <a:pt x="2" y="4"/>
                        <a:pt x="3" y="3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5" y="2"/>
                        <a:pt x="6" y="4"/>
                        <a:pt x="7" y="6"/>
                      </a:cubicBezTo>
                      <a:close/>
                      <a:moveTo>
                        <a:pt x="3" y="0"/>
                      </a:moveTo>
                      <a:cubicBezTo>
                        <a:pt x="2" y="0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1" y="10"/>
                        <a:pt x="3" y="12"/>
                        <a:pt x="5" y="12"/>
                      </a:cubicBezTo>
                      <a:cubicBezTo>
                        <a:pt x="6" y="12"/>
                        <a:pt x="7" y="11"/>
                        <a:pt x="8" y="10"/>
                      </a:cubicBezTo>
                      <a:cubicBezTo>
                        <a:pt x="9" y="9"/>
                        <a:pt x="9" y="7"/>
                        <a:pt x="9" y="5"/>
                      </a:cubicBezTo>
                      <a:cubicBezTo>
                        <a:pt x="8" y="2"/>
                        <a:pt x="6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1" name="Freeform 195"/>
                <p:cNvSpPr>
                  <a:spLocks/>
                </p:cNvSpPr>
                <p:nvPr/>
              </p:nvSpPr>
              <p:spPr bwMode="auto">
                <a:xfrm>
                  <a:off x="3092" y="2808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907843583 w 8"/>
                    <a:gd name="T5" fmla="*/ 2147483647 h 10"/>
                    <a:gd name="T6" fmla="*/ 2147483647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8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2" name="Freeform 196"/>
                <p:cNvSpPr>
                  <a:spLocks noEditPoints="1"/>
                </p:cNvSpPr>
                <p:nvPr/>
              </p:nvSpPr>
              <p:spPr bwMode="auto">
                <a:xfrm>
                  <a:off x="3090" y="2806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8" y="6"/>
                      </a:moveTo>
                      <a:cubicBezTo>
                        <a:pt x="8" y="7"/>
                        <a:pt x="8" y="8"/>
                        <a:pt x="7" y="9"/>
                      </a:cubicBezTo>
                      <a:cubicBezTo>
                        <a:pt x="7" y="9"/>
                        <a:pt x="7" y="10"/>
                        <a:pt x="6" y="10"/>
                      </a:cubicBezTo>
                      <a:cubicBezTo>
                        <a:pt x="5" y="10"/>
                        <a:pt x="3" y="9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10" y="9"/>
                        <a:pt x="10" y="7"/>
                        <a:pt x="10" y="6"/>
                      </a:cubicBezTo>
                      <a:cubicBezTo>
                        <a:pt x="9" y="2"/>
                        <a:pt x="7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3" name="Freeform 197"/>
                <p:cNvSpPr>
                  <a:spLocks/>
                </p:cNvSpPr>
                <p:nvPr/>
              </p:nvSpPr>
              <p:spPr bwMode="auto">
                <a:xfrm>
                  <a:off x="3126" y="2817"/>
                  <a:ext cx="18" cy="24"/>
                </a:xfrm>
                <a:custGeom>
                  <a:avLst/>
                  <a:gdLst>
                    <a:gd name="T0" fmla="*/ 2009707394 w 8"/>
                    <a:gd name="T1" fmla="*/ 2147483647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893216886 w 8"/>
                    <a:gd name="T7" fmla="*/ 1171680321 h 10"/>
                    <a:gd name="T8" fmla="*/ 2009707394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4" name="Freeform 198"/>
                <p:cNvSpPr>
                  <a:spLocks noEditPoints="1"/>
                </p:cNvSpPr>
                <p:nvPr/>
              </p:nvSpPr>
              <p:spPr bwMode="auto">
                <a:xfrm>
                  <a:off x="3123" y="2815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970996877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8" y="7"/>
                        <a:pt x="8" y="9"/>
                        <a:pt x="7" y="9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3" y="7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6" y="2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9" y="9"/>
                        <a:pt x="10" y="8"/>
                        <a:pt x="9" y="6"/>
                      </a:cubicBezTo>
                      <a:cubicBezTo>
                        <a:pt x="9" y="3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5" name="Freeform 199"/>
                <p:cNvSpPr>
                  <a:spLocks/>
                </p:cNvSpPr>
                <p:nvPr/>
              </p:nvSpPr>
              <p:spPr bwMode="auto">
                <a:xfrm>
                  <a:off x="3159" y="2829"/>
                  <a:ext cx="18" cy="22"/>
                </a:xfrm>
                <a:custGeom>
                  <a:avLst/>
                  <a:gdLst>
                    <a:gd name="T0" fmla="*/ 2009707394 w 8"/>
                    <a:gd name="T1" fmla="*/ 2147483647 h 9"/>
                    <a:gd name="T2" fmla="*/ 1390983465 w 8"/>
                    <a:gd name="T3" fmla="*/ 2147483647 h 9"/>
                    <a:gd name="T4" fmla="*/ 0 w 8"/>
                    <a:gd name="T5" fmla="*/ 2147483647 h 9"/>
                    <a:gd name="T6" fmla="*/ 893216886 w 8"/>
                    <a:gd name="T7" fmla="*/ 0 h 9"/>
                    <a:gd name="T8" fmla="*/ 2009707394 w 8"/>
                    <a:gd name="T9" fmla="*/ 2147483647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9"/>
                    <a:gd name="T17" fmla="*/ 8 w 8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9">
                      <a:moveTo>
                        <a:pt x="7" y="4"/>
                      </a:moveTo>
                      <a:cubicBezTo>
                        <a:pt x="8" y="7"/>
                        <a:pt x="7" y="9"/>
                        <a:pt x="5" y="9"/>
                      </a:cubicBezTo>
                      <a:cubicBezTo>
                        <a:pt x="3" y="9"/>
                        <a:pt x="1" y="8"/>
                        <a:pt x="0" y="5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5" y="0"/>
                        <a:pt x="7" y="1"/>
                        <a:pt x="7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6" name="Freeform 200"/>
                <p:cNvSpPr>
                  <a:spLocks noEditPoints="1"/>
                </p:cNvSpPr>
                <p:nvPr/>
              </p:nvSpPr>
              <p:spPr bwMode="auto">
                <a:xfrm>
                  <a:off x="3156" y="2825"/>
                  <a:ext cx="24" cy="30"/>
                </a:xfrm>
                <a:custGeom>
                  <a:avLst/>
                  <a:gdLst>
                    <a:gd name="T0" fmla="*/ 2147483647 w 10"/>
                    <a:gd name="T1" fmla="*/ 2147483647 h 13"/>
                    <a:gd name="T2" fmla="*/ 2147483647 w 10"/>
                    <a:gd name="T3" fmla="*/ 2147483647 h 13"/>
                    <a:gd name="T4" fmla="*/ 2147483647 w 10"/>
                    <a:gd name="T5" fmla="*/ 2147483647 h 13"/>
                    <a:gd name="T6" fmla="*/ 2147483647 w 10"/>
                    <a:gd name="T7" fmla="*/ 2147483647 h 13"/>
                    <a:gd name="T8" fmla="*/ 2147483647 w 10"/>
                    <a:gd name="T9" fmla="*/ 2036522135 h 13"/>
                    <a:gd name="T10" fmla="*/ 2147483647 w 10"/>
                    <a:gd name="T11" fmla="*/ 1557182755 h 13"/>
                    <a:gd name="T12" fmla="*/ 2147483647 w 10"/>
                    <a:gd name="T13" fmla="*/ 2147483647 h 13"/>
                    <a:gd name="T14" fmla="*/ 2147483647 w 10"/>
                    <a:gd name="T15" fmla="*/ 516386655 h 13"/>
                    <a:gd name="T16" fmla="*/ 1171680321 w 10"/>
                    <a:gd name="T17" fmla="*/ 1191661829 h 13"/>
                    <a:gd name="T18" fmla="*/ 0 w 10"/>
                    <a:gd name="T19" fmla="*/ 2147483647 h 13"/>
                    <a:gd name="T20" fmla="*/ 2147483647 w 10"/>
                    <a:gd name="T21" fmla="*/ 2147483647 h 13"/>
                    <a:gd name="T22" fmla="*/ 2147483647 w 10"/>
                    <a:gd name="T23" fmla="*/ 2147483647 h 13"/>
                    <a:gd name="T24" fmla="*/ 2147483647 w 10"/>
                    <a:gd name="T25" fmla="*/ 2147483647 h 13"/>
                    <a:gd name="T26" fmla="*/ 2147483647 w 10"/>
                    <a:gd name="T27" fmla="*/ 516386655 h 1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3"/>
                    <a:gd name="T44" fmla="*/ 10 w 10"/>
                    <a:gd name="T45" fmla="*/ 13 h 1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3">
                      <a:moveTo>
                        <a:pt x="7" y="6"/>
                      </a:moveTo>
                      <a:cubicBezTo>
                        <a:pt x="8" y="7"/>
                        <a:pt x="7" y="9"/>
                        <a:pt x="7" y="9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2" y="7"/>
                      </a:cubicBezTo>
                      <a:cubicBezTo>
                        <a:pt x="2" y="6"/>
                        <a:pt x="2" y="4"/>
                        <a:pt x="3" y="4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5" y="3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9" y="9"/>
                        <a:pt x="10" y="8"/>
                        <a:pt x="9" y="6"/>
                      </a:cubicBezTo>
                      <a:cubicBezTo>
                        <a:pt x="9" y="3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7" name="Freeform 201"/>
                <p:cNvSpPr>
                  <a:spLocks/>
                </p:cNvSpPr>
                <p:nvPr/>
              </p:nvSpPr>
              <p:spPr bwMode="auto">
                <a:xfrm>
                  <a:off x="3296" y="2877"/>
                  <a:ext cx="18" cy="23"/>
                </a:xfrm>
                <a:custGeom>
                  <a:avLst/>
                  <a:gdLst>
                    <a:gd name="T0" fmla="*/ 2147483647 w 8"/>
                    <a:gd name="T1" fmla="*/ 1888820809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1116575180 w 8"/>
                    <a:gd name="T7" fmla="*/ 0 h 10"/>
                    <a:gd name="T8" fmla="*/ 2147483647 w 8"/>
                    <a:gd name="T9" fmla="*/ 1888820809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4"/>
                      </a:moveTo>
                      <a:cubicBezTo>
                        <a:pt x="8" y="7"/>
                        <a:pt x="7" y="9"/>
                        <a:pt x="5" y="9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0" y="3"/>
                        <a:pt x="2" y="0"/>
                        <a:pt x="4" y="0"/>
                      </a:cubicBezTo>
                      <a:cubicBezTo>
                        <a:pt x="5" y="0"/>
                        <a:pt x="7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8" name="Freeform 202"/>
                <p:cNvSpPr>
                  <a:spLocks noEditPoints="1"/>
                </p:cNvSpPr>
                <p:nvPr/>
              </p:nvSpPr>
              <p:spPr bwMode="auto">
                <a:xfrm>
                  <a:off x="3296" y="2874"/>
                  <a:ext cx="21" cy="29"/>
                </a:xfrm>
                <a:custGeom>
                  <a:avLst/>
                  <a:gdLst>
                    <a:gd name="T0" fmla="*/ 2147483647 w 9"/>
                    <a:gd name="T1" fmla="*/ 2147483647 h 12"/>
                    <a:gd name="T2" fmla="*/ 2147483647 w 9"/>
                    <a:gd name="T3" fmla="*/ 2147483647 h 12"/>
                    <a:gd name="T4" fmla="*/ 2147483647 w 9"/>
                    <a:gd name="T5" fmla="*/ 2147483647 h 12"/>
                    <a:gd name="T6" fmla="*/ 1491565192 w 9"/>
                    <a:gd name="T7" fmla="*/ 2147483647 h 12"/>
                    <a:gd name="T8" fmla="*/ 1491565192 w 9"/>
                    <a:gd name="T9" fmla="*/ 2147483647 h 12"/>
                    <a:gd name="T10" fmla="*/ 2147483647 w 9"/>
                    <a:gd name="T11" fmla="*/ 2147483647 h 12"/>
                    <a:gd name="T12" fmla="*/ 2147483647 w 9"/>
                    <a:gd name="T13" fmla="*/ 2147483647 h 12"/>
                    <a:gd name="T14" fmla="*/ 1970996669 w 9"/>
                    <a:gd name="T15" fmla="*/ 0 h 12"/>
                    <a:gd name="T16" fmla="*/ 639242268 w 9"/>
                    <a:gd name="T17" fmla="*/ 2147483647 h 12"/>
                    <a:gd name="T18" fmla="*/ 0 w 9"/>
                    <a:gd name="T19" fmla="*/ 2147483647 h 12"/>
                    <a:gd name="T20" fmla="*/ 2147483647 w 9"/>
                    <a:gd name="T21" fmla="*/ 2147483647 h 12"/>
                    <a:gd name="T22" fmla="*/ 2147483647 w 9"/>
                    <a:gd name="T23" fmla="*/ 2147483647 h 12"/>
                    <a:gd name="T24" fmla="*/ 2147483647 w 9"/>
                    <a:gd name="T25" fmla="*/ 2147483647 h 12"/>
                    <a:gd name="T26" fmla="*/ 1970996669 w 9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"/>
                    <a:gd name="T43" fmla="*/ 0 h 12"/>
                    <a:gd name="T44" fmla="*/ 9 w 9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" h="12">
                      <a:moveTo>
                        <a:pt x="7" y="6"/>
                      </a:moveTo>
                      <a:cubicBezTo>
                        <a:pt x="7" y="7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5" y="9"/>
                      </a:cubicBezTo>
                      <a:cubicBezTo>
                        <a:pt x="4" y="10"/>
                        <a:pt x="2" y="8"/>
                        <a:pt x="2" y="6"/>
                      </a:cubicBezTo>
                      <a:cubicBezTo>
                        <a:pt x="2" y="5"/>
                        <a:pt x="2" y="4"/>
                        <a:pt x="2" y="3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5" y="2"/>
                        <a:pt x="6" y="3"/>
                        <a:pt x="7" y="6"/>
                      </a:cubicBezTo>
                      <a:close/>
                      <a:moveTo>
                        <a:pt x="3" y="0"/>
                      </a:moveTo>
                      <a:cubicBezTo>
                        <a:pt x="2" y="0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6"/>
                      </a:cubicBezTo>
                      <a:cubicBezTo>
                        <a:pt x="1" y="10"/>
                        <a:pt x="3" y="12"/>
                        <a:pt x="5" y="11"/>
                      </a:cubicBezTo>
                      <a:cubicBezTo>
                        <a:pt x="6" y="11"/>
                        <a:pt x="7" y="11"/>
                        <a:pt x="8" y="10"/>
                      </a:cubicBezTo>
                      <a:cubicBezTo>
                        <a:pt x="9" y="9"/>
                        <a:pt x="9" y="7"/>
                        <a:pt x="9" y="5"/>
                      </a:cubicBezTo>
                      <a:cubicBezTo>
                        <a:pt x="8" y="2"/>
                        <a:pt x="6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59" name="Freeform 203"/>
                <p:cNvSpPr>
                  <a:spLocks/>
                </p:cNvSpPr>
                <p:nvPr/>
              </p:nvSpPr>
              <p:spPr bwMode="auto">
                <a:xfrm>
                  <a:off x="3329" y="2886"/>
                  <a:ext cx="18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893216886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4"/>
                      </a:moveTo>
                      <a:cubicBezTo>
                        <a:pt x="8" y="7"/>
                        <a:pt x="7" y="9"/>
                        <a:pt x="5" y="10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60" name="Freeform 204"/>
                <p:cNvSpPr>
                  <a:spLocks noEditPoints="1"/>
                </p:cNvSpPr>
                <p:nvPr/>
              </p:nvSpPr>
              <p:spPr bwMode="auto">
                <a:xfrm>
                  <a:off x="3326" y="2884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0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8" y="6"/>
                      </a:moveTo>
                      <a:cubicBezTo>
                        <a:pt x="8" y="7"/>
                        <a:pt x="8" y="8"/>
                        <a:pt x="7" y="9"/>
                      </a:cubicBezTo>
                      <a:cubicBezTo>
                        <a:pt x="7" y="9"/>
                        <a:pt x="7" y="10"/>
                        <a:pt x="6" y="10"/>
                      </a:cubicBezTo>
                      <a:cubicBezTo>
                        <a:pt x="5" y="10"/>
                        <a:pt x="3" y="8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6" y="2"/>
                        <a:pt x="7" y="4"/>
                        <a:pt x="8" y="6"/>
                      </a:cubicBezTo>
                      <a:close/>
                      <a:moveTo>
                        <a:pt x="4" y="0"/>
                      </a:moveTo>
                      <a:cubicBezTo>
                        <a:pt x="3" y="0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10" y="9"/>
                        <a:pt x="10" y="7"/>
                        <a:pt x="10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61" name="Freeform 205"/>
                <p:cNvSpPr>
                  <a:spLocks/>
                </p:cNvSpPr>
                <p:nvPr/>
              </p:nvSpPr>
              <p:spPr bwMode="auto">
                <a:xfrm>
                  <a:off x="3362" y="2895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907843583 w 8"/>
                    <a:gd name="T5" fmla="*/ 2147483647 h 10"/>
                    <a:gd name="T6" fmla="*/ 2147483647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62" name="Freeform 206"/>
                <p:cNvSpPr>
                  <a:spLocks noEditPoints="1"/>
                </p:cNvSpPr>
                <p:nvPr/>
              </p:nvSpPr>
              <p:spPr bwMode="auto">
                <a:xfrm>
                  <a:off x="3359" y="2893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0 h 12"/>
                    <a:gd name="T16" fmla="*/ 1171680321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8" y="7"/>
                        <a:pt x="7" y="8"/>
                        <a:pt x="7" y="9"/>
                      </a:cubicBezTo>
                      <a:cubicBezTo>
                        <a:pt x="7" y="9"/>
                        <a:pt x="6" y="10"/>
                        <a:pt x="6" y="10"/>
                      </a:cubicBezTo>
                      <a:cubicBezTo>
                        <a:pt x="4" y="10"/>
                        <a:pt x="3" y="8"/>
                        <a:pt x="3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3" y="3"/>
                        <a:pt x="4" y="2"/>
                        <a:pt x="4" y="2"/>
                      </a:cubicBezTo>
                      <a:cubicBezTo>
                        <a:pt x="6" y="2"/>
                        <a:pt x="7" y="4"/>
                        <a:pt x="7" y="6"/>
                      </a:cubicBezTo>
                      <a:close/>
                      <a:moveTo>
                        <a:pt x="4" y="0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9" y="9"/>
                        <a:pt x="10" y="7"/>
                        <a:pt x="9" y="5"/>
                      </a:cubicBezTo>
                      <a:cubicBezTo>
                        <a:pt x="9" y="2"/>
                        <a:pt x="6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63" name="Freeform 207"/>
                <p:cNvSpPr>
                  <a:spLocks/>
                </p:cNvSpPr>
                <p:nvPr/>
              </p:nvSpPr>
              <p:spPr bwMode="auto">
                <a:xfrm>
                  <a:off x="3395" y="2905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0 w 8"/>
                    <a:gd name="T5" fmla="*/ 2147483647 h 10"/>
                    <a:gd name="T6" fmla="*/ 2147483647 w 8"/>
                    <a:gd name="T7" fmla="*/ 1171680321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0" y="6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64" name="Freeform 208"/>
                <p:cNvSpPr>
                  <a:spLocks noEditPoints="1"/>
                </p:cNvSpPr>
                <p:nvPr/>
              </p:nvSpPr>
              <p:spPr bwMode="auto">
                <a:xfrm>
                  <a:off x="3392" y="2903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970996877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1171680321 w 10"/>
                    <a:gd name="T17" fmla="*/ 1491565350 h 12"/>
                    <a:gd name="T18" fmla="*/ 0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2" y="7"/>
                      </a:cubicBezTo>
                      <a:cubicBezTo>
                        <a:pt x="2" y="5"/>
                        <a:pt x="2" y="4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" y="2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1" y="10"/>
                        <a:pt x="3" y="12"/>
                        <a:pt x="6" y="12"/>
                      </a:cubicBezTo>
                      <a:cubicBezTo>
                        <a:pt x="7" y="12"/>
                        <a:pt x="8" y="11"/>
                        <a:pt x="8" y="10"/>
                      </a:cubicBezTo>
                      <a:cubicBezTo>
                        <a:pt x="9" y="9"/>
                        <a:pt x="10" y="7"/>
                        <a:pt x="9" y="6"/>
                      </a:cubicBezTo>
                      <a:cubicBezTo>
                        <a:pt x="9" y="2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65" name="Freeform 209"/>
                <p:cNvSpPr>
                  <a:spLocks noEditPoints="1"/>
                </p:cNvSpPr>
                <p:nvPr/>
              </p:nvSpPr>
              <p:spPr bwMode="auto">
                <a:xfrm>
                  <a:off x="3024" y="2638"/>
                  <a:ext cx="774" cy="376"/>
                </a:xfrm>
                <a:custGeom>
                  <a:avLst/>
                  <a:gdLst>
                    <a:gd name="T0" fmla="*/ 2147483647 w 328"/>
                    <a:gd name="T1" fmla="*/ 2147483647 h 159"/>
                    <a:gd name="T2" fmla="*/ 2147483647 w 328"/>
                    <a:gd name="T3" fmla="*/ 2147483647 h 159"/>
                    <a:gd name="T4" fmla="*/ 2147483647 w 328"/>
                    <a:gd name="T5" fmla="*/ 2147483647 h 159"/>
                    <a:gd name="T6" fmla="*/ 2147483647 w 328"/>
                    <a:gd name="T7" fmla="*/ 2147483647 h 159"/>
                    <a:gd name="T8" fmla="*/ 2147483647 w 328"/>
                    <a:gd name="T9" fmla="*/ 2147483647 h 159"/>
                    <a:gd name="T10" fmla="*/ 2147483647 w 328"/>
                    <a:gd name="T11" fmla="*/ 2147483647 h 159"/>
                    <a:gd name="T12" fmla="*/ 2147483647 w 328"/>
                    <a:gd name="T13" fmla="*/ 2147483647 h 159"/>
                    <a:gd name="T14" fmla="*/ 1893356434 w 328"/>
                    <a:gd name="T15" fmla="*/ 2147483647 h 159"/>
                    <a:gd name="T16" fmla="*/ 2147483647 w 328"/>
                    <a:gd name="T17" fmla="*/ 2147483647 h 159"/>
                    <a:gd name="T18" fmla="*/ 2147483647 w 328"/>
                    <a:gd name="T19" fmla="*/ 2147483647 h 159"/>
                    <a:gd name="T20" fmla="*/ 1893356434 w 328"/>
                    <a:gd name="T21" fmla="*/ 2147483647 h 159"/>
                    <a:gd name="T22" fmla="*/ 2147483647 w 328"/>
                    <a:gd name="T23" fmla="*/ 2147483647 h 159"/>
                    <a:gd name="T24" fmla="*/ 2147483647 w 328"/>
                    <a:gd name="T25" fmla="*/ 2147483647 h 159"/>
                    <a:gd name="T26" fmla="*/ 0 w 328"/>
                    <a:gd name="T27" fmla="*/ 2147483647 h 159"/>
                    <a:gd name="T28" fmla="*/ 0 w 328"/>
                    <a:gd name="T29" fmla="*/ 2147483647 h 159"/>
                    <a:gd name="T30" fmla="*/ 802352718 w 328"/>
                    <a:gd name="T31" fmla="*/ 2147483647 h 159"/>
                    <a:gd name="T32" fmla="*/ 2147483647 w 328"/>
                    <a:gd name="T33" fmla="*/ 2147483647 h 159"/>
                    <a:gd name="T34" fmla="*/ 2147483647 w 328"/>
                    <a:gd name="T35" fmla="*/ 2147483647 h 159"/>
                    <a:gd name="T36" fmla="*/ 2147483647 w 328"/>
                    <a:gd name="T37" fmla="*/ 2147483647 h 159"/>
                    <a:gd name="T38" fmla="*/ 2147483647 w 328"/>
                    <a:gd name="T39" fmla="*/ 2147483647 h 159"/>
                    <a:gd name="T40" fmla="*/ 2147483647 w 328"/>
                    <a:gd name="T41" fmla="*/ 2147483647 h 159"/>
                    <a:gd name="T42" fmla="*/ 2147483647 w 328"/>
                    <a:gd name="T43" fmla="*/ 2147483647 h 159"/>
                    <a:gd name="T44" fmla="*/ 2147483647 w 328"/>
                    <a:gd name="T45" fmla="*/ 0 h 159"/>
                    <a:gd name="T46" fmla="*/ 2147483647 w 328"/>
                    <a:gd name="T47" fmla="*/ 0 h 159"/>
                    <a:gd name="T48" fmla="*/ 802352718 w 328"/>
                    <a:gd name="T49" fmla="*/ 2147483647 h 159"/>
                    <a:gd name="T50" fmla="*/ 0 w 328"/>
                    <a:gd name="T51" fmla="*/ 2147483647 h 15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28"/>
                    <a:gd name="T79" fmla="*/ 0 h 159"/>
                    <a:gd name="T80" fmla="*/ 328 w 328"/>
                    <a:gd name="T81" fmla="*/ 159 h 15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28" h="159">
                      <a:moveTo>
                        <a:pt x="138" y="3"/>
                      </a:moveTo>
                      <a:cubicBezTo>
                        <a:pt x="326" y="63"/>
                        <a:pt x="326" y="63"/>
                        <a:pt x="326" y="63"/>
                      </a:cubicBezTo>
                      <a:cubicBezTo>
                        <a:pt x="325" y="62"/>
                        <a:pt x="325" y="62"/>
                        <a:pt x="325" y="61"/>
                      </a:cubicBezTo>
                      <a:cubicBezTo>
                        <a:pt x="325" y="124"/>
                        <a:pt x="325" y="124"/>
                        <a:pt x="325" y="124"/>
                      </a:cubicBezTo>
                      <a:cubicBezTo>
                        <a:pt x="325" y="124"/>
                        <a:pt x="325" y="123"/>
                        <a:pt x="326" y="123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2" y="96"/>
                        <a:pt x="2" y="96"/>
                        <a:pt x="2" y="96"/>
                      </a:cubicBezTo>
                      <a:cubicBezTo>
                        <a:pt x="3" y="96"/>
                        <a:pt x="3" y="96"/>
                        <a:pt x="3" y="9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6"/>
                        <a:pt x="2" y="36"/>
                        <a:pt x="2" y="36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lose/>
                      <a:moveTo>
                        <a:pt x="0" y="35"/>
                      </a:move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98"/>
                        <a:pt x="0" y="98"/>
                        <a:pt x="1" y="98"/>
                      </a:cubicBezTo>
                      <a:cubicBezTo>
                        <a:pt x="189" y="159"/>
                        <a:pt x="189" y="159"/>
                        <a:pt x="189" y="159"/>
                      </a:cubicBezTo>
                      <a:cubicBezTo>
                        <a:pt x="190" y="159"/>
                        <a:pt x="190" y="159"/>
                        <a:pt x="190" y="159"/>
                      </a:cubicBezTo>
                      <a:cubicBezTo>
                        <a:pt x="326" y="126"/>
                        <a:pt x="326" y="126"/>
                        <a:pt x="326" y="126"/>
                      </a:cubicBezTo>
                      <a:cubicBezTo>
                        <a:pt x="327" y="126"/>
                        <a:pt x="328" y="125"/>
                        <a:pt x="328" y="124"/>
                      </a:cubicBezTo>
                      <a:cubicBezTo>
                        <a:pt x="328" y="61"/>
                        <a:pt x="328" y="61"/>
                        <a:pt x="328" y="61"/>
                      </a:cubicBezTo>
                      <a:cubicBezTo>
                        <a:pt x="328" y="60"/>
                        <a:pt x="327" y="60"/>
                        <a:pt x="327" y="6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0" y="34"/>
                        <a:pt x="0" y="34"/>
                        <a:pt x="0" y="35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75220" name="Group 32"/>
              <p:cNvGrpSpPr>
                <a:grpSpLocks/>
              </p:cNvGrpSpPr>
              <p:nvPr/>
            </p:nvGrpSpPr>
            <p:grpSpPr bwMode="auto">
              <a:xfrm>
                <a:off x="6381750" y="5029180"/>
                <a:ext cx="457200" cy="577752"/>
                <a:chOff x="4368" y="2704"/>
                <a:chExt cx="416" cy="543"/>
              </a:xfrm>
            </p:grpSpPr>
            <p:sp>
              <p:nvSpPr>
                <p:cNvPr id="175221" name="Freeform 33"/>
                <p:cNvSpPr>
                  <a:spLocks/>
                </p:cNvSpPr>
                <p:nvPr/>
              </p:nvSpPr>
              <p:spPr bwMode="auto">
                <a:xfrm>
                  <a:off x="4449" y="3164"/>
                  <a:ext cx="203" cy="59"/>
                </a:xfrm>
                <a:custGeom>
                  <a:avLst/>
                  <a:gdLst>
                    <a:gd name="T0" fmla="*/ 0 w 203"/>
                    <a:gd name="T1" fmla="*/ 10 h 59"/>
                    <a:gd name="T2" fmla="*/ 163 w 203"/>
                    <a:gd name="T3" fmla="*/ 59 h 59"/>
                    <a:gd name="T4" fmla="*/ 203 w 203"/>
                    <a:gd name="T5" fmla="*/ 50 h 59"/>
                    <a:gd name="T6" fmla="*/ 40 w 203"/>
                    <a:gd name="T7" fmla="*/ 0 h 59"/>
                    <a:gd name="T8" fmla="*/ 0 w 203"/>
                    <a:gd name="T9" fmla="*/ 1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3"/>
                    <a:gd name="T16" fmla="*/ 0 h 59"/>
                    <a:gd name="T17" fmla="*/ 203 w 203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3" h="59">
                      <a:moveTo>
                        <a:pt x="0" y="10"/>
                      </a:moveTo>
                      <a:lnTo>
                        <a:pt x="163" y="59"/>
                      </a:lnTo>
                      <a:lnTo>
                        <a:pt x="203" y="50"/>
                      </a:lnTo>
                      <a:lnTo>
                        <a:pt x="40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2" name="Freeform 34"/>
                <p:cNvSpPr>
                  <a:spLocks/>
                </p:cNvSpPr>
                <p:nvPr/>
              </p:nvSpPr>
              <p:spPr bwMode="auto">
                <a:xfrm>
                  <a:off x="4449" y="3174"/>
                  <a:ext cx="163" cy="61"/>
                </a:xfrm>
                <a:custGeom>
                  <a:avLst/>
                  <a:gdLst>
                    <a:gd name="T0" fmla="*/ 163 w 163"/>
                    <a:gd name="T1" fmla="*/ 61 h 61"/>
                    <a:gd name="T2" fmla="*/ 0 w 163"/>
                    <a:gd name="T3" fmla="*/ 12 h 61"/>
                    <a:gd name="T4" fmla="*/ 0 w 163"/>
                    <a:gd name="T5" fmla="*/ 0 h 61"/>
                    <a:gd name="T6" fmla="*/ 163 w 163"/>
                    <a:gd name="T7" fmla="*/ 52 h 61"/>
                    <a:gd name="T8" fmla="*/ 163 w 163"/>
                    <a:gd name="T9" fmla="*/ 61 h 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3"/>
                    <a:gd name="T16" fmla="*/ 0 h 61"/>
                    <a:gd name="T17" fmla="*/ 163 w 163"/>
                    <a:gd name="T18" fmla="*/ 61 h 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3" h="61">
                      <a:moveTo>
                        <a:pt x="163" y="61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63" y="52"/>
                      </a:lnTo>
                      <a:lnTo>
                        <a:pt x="163" y="61"/>
                      </a:lnTo>
                      <a:close/>
                    </a:path>
                  </a:pathLst>
                </a:custGeom>
                <a:solidFill>
                  <a:srgbClr val="919B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3" name="Freeform 35"/>
                <p:cNvSpPr>
                  <a:spLocks/>
                </p:cNvSpPr>
                <p:nvPr/>
              </p:nvSpPr>
              <p:spPr bwMode="auto">
                <a:xfrm>
                  <a:off x="4612" y="3214"/>
                  <a:ext cx="40" cy="21"/>
                </a:xfrm>
                <a:custGeom>
                  <a:avLst/>
                  <a:gdLst>
                    <a:gd name="T0" fmla="*/ 40 w 40"/>
                    <a:gd name="T1" fmla="*/ 12 h 21"/>
                    <a:gd name="T2" fmla="*/ 0 w 40"/>
                    <a:gd name="T3" fmla="*/ 21 h 21"/>
                    <a:gd name="T4" fmla="*/ 0 w 40"/>
                    <a:gd name="T5" fmla="*/ 9 h 21"/>
                    <a:gd name="T6" fmla="*/ 40 w 40"/>
                    <a:gd name="T7" fmla="*/ 0 h 21"/>
                    <a:gd name="T8" fmla="*/ 40 w 40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21"/>
                    <a:gd name="T17" fmla="*/ 40 w 40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21">
                      <a:moveTo>
                        <a:pt x="40" y="12"/>
                      </a:moveTo>
                      <a:lnTo>
                        <a:pt x="0" y="21"/>
                      </a:lnTo>
                      <a:lnTo>
                        <a:pt x="0" y="9"/>
                      </a:lnTo>
                      <a:lnTo>
                        <a:pt x="40" y="0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rgbClr val="3F47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4" name="Freeform 36"/>
                <p:cNvSpPr>
                  <a:spLocks/>
                </p:cNvSpPr>
                <p:nvPr/>
              </p:nvSpPr>
              <p:spPr bwMode="auto">
                <a:xfrm>
                  <a:off x="4496" y="3167"/>
                  <a:ext cx="113" cy="47"/>
                </a:xfrm>
                <a:custGeom>
                  <a:avLst/>
                  <a:gdLst>
                    <a:gd name="T0" fmla="*/ 113 w 113"/>
                    <a:gd name="T1" fmla="*/ 47 h 47"/>
                    <a:gd name="T2" fmla="*/ 0 w 113"/>
                    <a:gd name="T3" fmla="*/ 12 h 47"/>
                    <a:gd name="T4" fmla="*/ 0 w 113"/>
                    <a:gd name="T5" fmla="*/ 0 h 47"/>
                    <a:gd name="T6" fmla="*/ 113 w 113"/>
                    <a:gd name="T7" fmla="*/ 35 h 47"/>
                    <a:gd name="T8" fmla="*/ 113 w 113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47"/>
                    <a:gd name="T17" fmla="*/ 113 w 11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47">
                      <a:moveTo>
                        <a:pt x="113" y="47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13" y="35"/>
                      </a:lnTo>
                      <a:lnTo>
                        <a:pt x="113" y="47"/>
                      </a:lnTo>
                      <a:close/>
                    </a:path>
                  </a:pathLst>
                </a:custGeom>
                <a:solidFill>
                  <a:srgbClr val="535B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5" name="Freeform 37"/>
                <p:cNvSpPr>
                  <a:spLocks/>
                </p:cNvSpPr>
                <p:nvPr/>
              </p:nvSpPr>
              <p:spPr bwMode="auto">
                <a:xfrm>
                  <a:off x="4609" y="3200"/>
                  <a:ext cx="15" cy="14"/>
                </a:xfrm>
                <a:custGeom>
                  <a:avLst/>
                  <a:gdLst>
                    <a:gd name="T0" fmla="*/ 15 w 15"/>
                    <a:gd name="T1" fmla="*/ 12 h 14"/>
                    <a:gd name="T2" fmla="*/ 0 w 15"/>
                    <a:gd name="T3" fmla="*/ 14 h 14"/>
                    <a:gd name="T4" fmla="*/ 0 w 15"/>
                    <a:gd name="T5" fmla="*/ 2 h 14"/>
                    <a:gd name="T6" fmla="*/ 15 w 15"/>
                    <a:gd name="T7" fmla="*/ 0 h 14"/>
                    <a:gd name="T8" fmla="*/ 15 w 15"/>
                    <a:gd name="T9" fmla="*/ 1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2"/>
                      </a:moveTo>
                      <a:lnTo>
                        <a:pt x="0" y="14"/>
                      </a:lnTo>
                      <a:lnTo>
                        <a:pt x="0" y="2"/>
                      </a:lnTo>
                      <a:lnTo>
                        <a:pt x="15" y="0"/>
                      </a:lnTo>
                      <a:lnTo>
                        <a:pt x="15" y="12"/>
                      </a:lnTo>
                      <a:close/>
                    </a:path>
                  </a:pathLst>
                </a:custGeom>
                <a:solidFill>
                  <a:srgbClr val="3F47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6" name="Freeform 38"/>
                <p:cNvSpPr>
                  <a:spLocks/>
                </p:cNvSpPr>
                <p:nvPr/>
              </p:nvSpPr>
              <p:spPr bwMode="auto">
                <a:xfrm>
                  <a:off x="4394" y="2739"/>
                  <a:ext cx="40" cy="376"/>
                </a:xfrm>
                <a:custGeom>
                  <a:avLst/>
                  <a:gdLst>
                    <a:gd name="T0" fmla="*/ 0 w 40"/>
                    <a:gd name="T1" fmla="*/ 10 h 376"/>
                    <a:gd name="T2" fmla="*/ 0 w 40"/>
                    <a:gd name="T3" fmla="*/ 376 h 376"/>
                    <a:gd name="T4" fmla="*/ 40 w 40"/>
                    <a:gd name="T5" fmla="*/ 366 h 376"/>
                    <a:gd name="T6" fmla="*/ 40 w 40"/>
                    <a:gd name="T7" fmla="*/ 0 h 376"/>
                    <a:gd name="T8" fmla="*/ 0 w 40"/>
                    <a:gd name="T9" fmla="*/ 10 h 3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376"/>
                    <a:gd name="T17" fmla="*/ 40 w 40"/>
                    <a:gd name="T18" fmla="*/ 376 h 3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376">
                      <a:moveTo>
                        <a:pt x="0" y="10"/>
                      </a:moveTo>
                      <a:lnTo>
                        <a:pt x="0" y="376"/>
                      </a:lnTo>
                      <a:lnTo>
                        <a:pt x="40" y="366"/>
                      </a:lnTo>
                      <a:lnTo>
                        <a:pt x="40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7" name="Freeform 39"/>
                <p:cNvSpPr>
                  <a:spLocks/>
                </p:cNvSpPr>
                <p:nvPr/>
              </p:nvSpPr>
              <p:spPr bwMode="auto">
                <a:xfrm>
                  <a:off x="4449" y="3174"/>
                  <a:ext cx="163" cy="61"/>
                </a:xfrm>
                <a:custGeom>
                  <a:avLst/>
                  <a:gdLst>
                    <a:gd name="T0" fmla="*/ 163 w 163"/>
                    <a:gd name="T1" fmla="*/ 61 h 61"/>
                    <a:gd name="T2" fmla="*/ 0 w 163"/>
                    <a:gd name="T3" fmla="*/ 12 h 61"/>
                    <a:gd name="T4" fmla="*/ 0 w 163"/>
                    <a:gd name="T5" fmla="*/ 0 h 61"/>
                    <a:gd name="T6" fmla="*/ 163 w 163"/>
                    <a:gd name="T7" fmla="*/ 52 h 61"/>
                    <a:gd name="T8" fmla="*/ 163 w 163"/>
                    <a:gd name="T9" fmla="*/ 61 h 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3"/>
                    <a:gd name="T16" fmla="*/ 0 h 61"/>
                    <a:gd name="T17" fmla="*/ 163 w 163"/>
                    <a:gd name="T18" fmla="*/ 61 h 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3" h="61">
                      <a:moveTo>
                        <a:pt x="163" y="61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63" y="52"/>
                      </a:lnTo>
                      <a:lnTo>
                        <a:pt x="163" y="61"/>
                      </a:ln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8" name="Freeform 40"/>
                <p:cNvSpPr>
                  <a:spLocks/>
                </p:cNvSpPr>
                <p:nvPr/>
              </p:nvSpPr>
              <p:spPr bwMode="auto">
                <a:xfrm>
                  <a:off x="4612" y="3214"/>
                  <a:ext cx="40" cy="21"/>
                </a:xfrm>
                <a:custGeom>
                  <a:avLst/>
                  <a:gdLst>
                    <a:gd name="T0" fmla="*/ 40 w 40"/>
                    <a:gd name="T1" fmla="*/ 12 h 21"/>
                    <a:gd name="T2" fmla="*/ 0 w 40"/>
                    <a:gd name="T3" fmla="*/ 21 h 21"/>
                    <a:gd name="T4" fmla="*/ 0 w 40"/>
                    <a:gd name="T5" fmla="*/ 9 h 21"/>
                    <a:gd name="T6" fmla="*/ 40 w 40"/>
                    <a:gd name="T7" fmla="*/ 0 h 21"/>
                    <a:gd name="T8" fmla="*/ 40 w 40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21"/>
                    <a:gd name="T17" fmla="*/ 40 w 40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21">
                      <a:moveTo>
                        <a:pt x="40" y="12"/>
                      </a:moveTo>
                      <a:lnTo>
                        <a:pt x="0" y="21"/>
                      </a:lnTo>
                      <a:lnTo>
                        <a:pt x="0" y="9"/>
                      </a:lnTo>
                      <a:lnTo>
                        <a:pt x="40" y="0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29" name="Freeform 41"/>
                <p:cNvSpPr>
                  <a:spLocks/>
                </p:cNvSpPr>
                <p:nvPr/>
              </p:nvSpPr>
              <p:spPr bwMode="auto">
                <a:xfrm>
                  <a:off x="4496" y="3167"/>
                  <a:ext cx="113" cy="47"/>
                </a:xfrm>
                <a:custGeom>
                  <a:avLst/>
                  <a:gdLst>
                    <a:gd name="T0" fmla="*/ 113 w 113"/>
                    <a:gd name="T1" fmla="*/ 47 h 47"/>
                    <a:gd name="T2" fmla="*/ 0 w 113"/>
                    <a:gd name="T3" fmla="*/ 12 h 47"/>
                    <a:gd name="T4" fmla="*/ 0 w 113"/>
                    <a:gd name="T5" fmla="*/ 0 h 47"/>
                    <a:gd name="T6" fmla="*/ 113 w 113"/>
                    <a:gd name="T7" fmla="*/ 35 h 47"/>
                    <a:gd name="T8" fmla="*/ 113 w 113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47"/>
                    <a:gd name="T17" fmla="*/ 113 w 11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47">
                      <a:moveTo>
                        <a:pt x="113" y="47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13" y="35"/>
                      </a:lnTo>
                      <a:lnTo>
                        <a:pt x="113" y="47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0" name="Freeform 42"/>
                <p:cNvSpPr>
                  <a:spLocks/>
                </p:cNvSpPr>
                <p:nvPr/>
              </p:nvSpPr>
              <p:spPr bwMode="auto">
                <a:xfrm>
                  <a:off x="4609" y="3200"/>
                  <a:ext cx="15" cy="14"/>
                </a:xfrm>
                <a:custGeom>
                  <a:avLst/>
                  <a:gdLst>
                    <a:gd name="T0" fmla="*/ 15 w 15"/>
                    <a:gd name="T1" fmla="*/ 12 h 14"/>
                    <a:gd name="T2" fmla="*/ 0 w 15"/>
                    <a:gd name="T3" fmla="*/ 14 h 14"/>
                    <a:gd name="T4" fmla="*/ 0 w 15"/>
                    <a:gd name="T5" fmla="*/ 2 h 14"/>
                    <a:gd name="T6" fmla="*/ 15 w 15"/>
                    <a:gd name="T7" fmla="*/ 0 h 14"/>
                    <a:gd name="T8" fmla="*/ 15 w 15"/>
                    <a:gd name="T9" fmla="*/ 1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2"/>
                      </a:moveTo>
                      <a:lnTo>
                        <a:pt x="0" y="14"/>
                      </a:lnTo>
                      <a:lnTo>
                        <a:pt x="0" y="2"/>
                      </a:lnTo>
                      <a:lnTo>
                        <a:pt x="15" y="0"/>
                      </a:lnTo>
                      <a:lnTo>
                        <a:pt x="15" y="12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1" name="Freeform 43"/>
                <p:cNvSpPr>
                  <a:spLocks/>
                </p:cNvSpPr>
                <p:nvPr/>
              </p:nvSpPr>
              <p:spPr bwMode="auto">
                <a:xfrm>
                  <a:off x="4380" y="3101"/>
                  <a:ext cx="400" cy="115"/>
                </a:xfrm>
                <a:custGeom>
                  <a:avLst/>
                  <a:gdLst>
                    <a:gd name="T0" fmla="*/ 0 w 400"/>
                    <a:gd name="T1" fmla="*/ 9 h 115"/>
                    <a:gd name="T2" fmla="*/ 362 w 400"/>
                    <a:gd name="T3" fmla="*/ 115 h 115"/>
                    <a:gd name="T4" fmla="*/ 400 w 400"/>
                    <a:gd name="T5" fmla="*/ 106 h 115"/>
                    <a:gd name="T6" fmla="*/ 40 w 400"/>
                    <a:gd name="T7" fmla="*/ 0 h 115"/>
                    <a:gd name="T8" fmla="*/ 0 w 400"/>
                    <a:gd name="T9" fmla="*/ 9 h 1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115"/>
                    <a:gd name="T17" fmla="*/ 400 w 400"/>
                    <a:gd name="T18" fmla="*/ 115 h 1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115">
                      <a:moveTo>
                        <a:pt x="0" y="9"/>
                      </a:moveTo>
                      <a:lnTo>
                        <a:pt x="362" y="115"/>
                      </a:lnTo>
                      <a:lnTo>
                        <a:pt x="400" y="106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2" name="Freeform 44"/>
                <p:cNvSpPr>
                  <a:spLocks/>
                </p:cNvSpPr>
                <p:nvPr/>
              </p:nvSpPr>
              <p:spPr bwMode="auto">
                <a:xfrm>
                  <a:off x="4373" y="2709"/>
                  <a:ext cx="409" cy="120"/>
                </a:xfrm>
                <a:custGeom>
                  <a:avLst/>
                  <a:gdLst>
                    <a:gd name="T0" fmla="*/ 0 w 409"/>
                    <a:gd name="T1" fmla="*/ 9 h 120"/>
                    <a:gd name="T2" fmla="*/ 369 w 409"/>
                    <a:gd name="T3" fmla="*/ 120 h 120"/>
                    <a:gd name="T4" fmla="*/ 409 w 409"/>
                    <a:gd name="T5" fmla="*/ 111 h 120"/>
                    <a:gd name="T6" fmla="*/ 40 w 409"/>
                    <a:gd name="T7" fmla="*/ 0 h 120"/>
                    <a:gd name="T8" fmla="*/ 0 w 409"/>
                    <a:gd name="T9" fmla="*/ 9 h 1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9"/>
                    <a:gd name="T16" fmla="*/ 0 h 120"/>
                    <a:gd name="T17" fmla="*/ 409 w 409"/>
                    <a:gd name="T18" fmla="*/ 120 h 1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9" h="120">
                      <a:moveTo>
                        <a:pt x="0" y="9"/>
                      </a:moveTo>
                      <a:lnTo>
                        <a:pt x="369" y="120"/>
                      </a:lnTo>
                      <a:lnTo>
                        <a:pt x="409" y="111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3" name="Freeform 45"/>
                <p:cNvSpPr>
                  <a:spLocks/>
                </p:cNvSpPr>
                <p:nvPr/>
              </p:nvSpPr>
              <p:spPr bwMode="auto">
                <a:xfrm>
                  <a:off x="4742" y="2820"/>
                  <a:ext cx="40" cy="422"/>
                </a:xfrm>
                <a:custGeom>
                  <a:avLst/>
                  <a:gdLst>
                    <a:gd name="T0" fmla="*/ 0 w 40"/>
                    <a:gd name="T1" fmla="*/ 9 h 422"/>
                    <a:gd name="T2" fmla="*/ 0 w 40"/>
                    <a:gd name="T3" fmla="*/ 422 h 422"/>
                    <a:gd name="T4" fmla="*/ 40 w 40"/>
                    <a:gd name="T5" fmla="*/ 413 h 422"/>
                    <a:gd name="T6" fmla="*/ 40 w 40"/>
                    <a:gd name="T7" fmla="*/ 0 h 422"/>
                    <a:gd name="T8" fmla="*/ 0 w 40"/>
                    <a:gd name="T9" fmla="*/ 9 h 4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422"/>
                    <a:gd name="T17" fmla="*/ 40 w 40"/>
                    <a:gd name="T18" fmla="*/ 422 h 4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422">
                      <a:moveTo>
                        <a:pt x="0" y="9"/>
                      </a:moveTo>
                      <a:lnTo>
                        <a:pt x="0" y="422"/>
                      </a:lnTo>
                      <a:lnTo>
                        <a:pt x="40" y="413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65B66"/>
                    </a:gs>
                    <a:gs pos="100000">
                      <a:srgbClr val="363B4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4" name="Freeform 46"/>
                <p:cNvSpPr>
                  <a:spLocks/>
                </p:cNvSpPr>
                <p:nvPr/>
              </p:nvSpPr>
              <p:spPr bwMode="auto">
                <a:xfrm>
                  <a:off x="4406" y="2751"/>
                  <a:ext cx="322" cy="449"/>
                </a:xfrm>
                <a:custGeom>
                  <a:avLst/>
                  <a:gdLst>
                    <a:gd name="T0" fmla="*/ 0 w 322"/>
                    <a:gd name="T1" fmla="*/ 357 h 449"/>
                    <a:gd name="T2" fmla="*/ 322 w 322"/>
                    <a:gd name="T3" fmla="*/ 449 h 449"/>
                    <a:gd name="T4" fmla="*/ 322 w 322"/>
                    <a:gd name="T5" fmla="*/ 95 h 449"/>
                    <a:gd name="T6" fmla="*/ 0 w 322"/>
                    <a:gd name="T7" fmla="*/ 0 h 449"/>
                    <a:gd name="T8" fmla="*/ 0 w 322"/>
                    <a:gd name="T9" fmla="*/ 357 h 4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449"/>
                    <a:gd name="T17" fmla="*/ 322 w 322"/>
                    <a:gd name="T18" fmla="*/ 449 h 4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449">
                      <a:moveTo>
                        <a:pt x="0" y="357"/>
                      </a:moveTo>
                      <a:lnTo>
                        <a:pt x="322" y="449"/>
                      </a:lnTo>
                      <a:lnTo>
                        <a:pt x="322" y="95"/>
                      </a:lnTo>
                      <a:lnTo>
                        <a:pt x="0" y="0"/>
                      </a:lnTo>
                      <a:lnTo>
                        <a:pt x="0" y="357"/>
                      </a:lnTo>
                      <a:close/>
                    </a:path>
                  </a:pathLst>
                </a:custGeom>
                <a:solidFill>
                  <a:srgbClr val="3874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5" name="Freeform 47"/>
                <p:cNvSpPr>
                  <a:spLocks/>
                </p:cNvSpPr>
                <p:nvPr/>
              </p:nvSpPr>
              <p:spPr bwMode="auto">
                <a:xfrm>
                  <a:off x="4416" y="2768"/>
                  <a:ext cx="297" cy="304"/>
                </a:xfrm>
                <a:custGeom>
                  <a:avLst/>
                  <a:gdLst>
                    <a:gd name="T0" fmla="*/ 0 w 126"/>
                    <a:gd name="T1" fmla="*/ 0 h 129"/>
                    <a:gd name="T2" fmla="*/ 0 w 126"/>
                    <a:gd name="T3" fmla="*/ 2147483647 h 129"/>
                    <a:gd name="T4" fmla="*/ 2147483647 w 126"/>
                    <a:gd name="T5" fmla="*/ 2147483647 h 129"/>
                    <a:gd name="T6" fmla="*/ 2147483647 w 126"/>
                    <a:gd name="T7" fmla="*/ 2147483647 h 129"/>
                    <a:gd name="T8" fmla="*/ 2147483647 w 126"/>
                    <a:gd name="T9" fmla="*/ 2147483647 h 129"/>
                    <a:gd name="T10" fmla="*/ 0 w 126"/>
                    <a:gd name="T11" fmla="*/ 0 h 1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6"/>
                    <a:gd name="T19" fmla="*/ 0 h 129"/>
                    <a:gd name="T20" fmla="*/ 126 w 126"/>
                    <a:gd name="T21" fmla="*/ 129 h 1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6" h="129">
                      <a:moveTo>
                        <a:pt x="0" y="0"/>
                      </a:move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30" y="124"/>
                        <a:pt x="58" y="108"/>
                      </a:cubicBezTo>
                      <a:cubicBezTo>
                        <a:pt x="86" y="91"/>
                        <a:pt x="126" y="129"/>
                        <a:pt x="126" y="12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B4DA"/>
                    </a:gs>
                    <a:gs pos="100000">
                      <a:srgbClr val="3874BA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6" name="Freeform 48"/>
                <p:cNvSpPr>
                  <a:spLocks/>
                </p:cNvSpPr>
                <p:nvPr/>
              </p:nvSpPr>
              <p:spPr bwMode="auto">
                <a:xfrm>
                  <a:off x="4394" y="2751"/>
                  <a:ext cx="334" cy="463"/>
                </a:xfrm>
                <a:custGeom>
                  <a:avLst/>
                  <a:gdLst>
                    <a:gd name="T0" fmla="*/ 334 w 334"/>
                    <a:gd name="T1" fmla="*/ 463 h 463"/>
                    <a:gd name="T2" fmla="*/ 334 w 334"/>
                    <a:gd name="T3" fmla="*/ 458 h 463"/>
                    <a:gd name="T4" fmla="*/ 7 w 334"/>
                    <a:gd name="T5" fmla="*/ 361 h 463"/>
                    <a:gd name="T6" fmla="*/ 7 w 334"/>
                    <a:gd name="T7" fmla="*/ 0 h 463"/>
                    <a:gd name="T8" fmla="*/ 0 w 334"/>
                    <a:gd name="T9" fmla="*/ 0 h 463"/>
                    <a:gd name="T10" fmla="*/ 3 w 334"/>
                    <a:gd name="T11" fmla="*/ 364 h 463"/>
                    <a:gd name="T12" fmla="*/ 3 w 334"/>
                    <a:gd name="T13" fmla="*/ 364 h 463"/>
                    <a:gd name="T14" fmla="*/ 334 w 334"/>
                    <a:gd name="T15" fmla="*/ 463 h 4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34"/>
                    <a:gd name="T25" fmla="*/ 0 h 463"/>
                    <a:gd name="T26" fmla="*/ 334 w 334"/>
                    <a:gd name="T27" fmla="*/ 463 h 4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34" h="463">
                      <a:moveTo>
                        <a:pt x="334" y="463"/>
                      </a:moveTo>
                      <a:lnTo>
                        <a:pt x="334" y="458"/>
                      </a:lnTo>
                      <a:lnTo>
                        <a:pt x="7" y="361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" y="364"/>
                      </a:lnTo>
                      <a:lnTo>
                        <a:pt x="334" y="463"/>
                      </a:ln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7" name="Freeform 49"/>
                <p:cNvSpPr>
                  <a:spLocks noEditPoints="1"/>
                </p:cNvSpPr>
                <p:nvPr/>
              </p:nvSpPr>
              <p:spPr bwMode="auto">
                <a:xfrm>
                  <a:off x="4373" y="2718"/>
                  <a:ext cx="371" cy="524"/>
                </a:xfrm>
                <a:custGeom>
                  <a:avLst/>
                  <a:gdLst>
                    <a:gd name="T0" fmla="*/ 0 w 157"/>
                    <a:gd name="T1" fmla="*/ 0 h 222"/>
                    <a:gd name="T2" fmla="*/ 0 w 157"/>
                    <a:gd name="T3" fmla="*/ 2147483647 h 222"/>
                    <a:gd name="T4" fmla="*/ 2147483647 w 157"/>
                    <a:gd name="T5" fmla="*/ 2147483647 h 222"/>
                    <a:gd name="T6" fmla="*/ 2147483647 w 157"/>
                    <a:gd name="T7" fmla="*/ 2147483647 h 222"/>
                    <a:gd name="T8" fmla="*/ 0 w 157"/>
                    <a:gd name="T9" fmla="*/ 0 h 222"/>
                    <a:gd name="T10" fmla="*/ 2147483647 w 157"/>
                    <a:gd name="T11" fmla="*/ 2147483647 h 222"/>
                    <a:gd name="T12" fmla="*/ 2147483647 w 157"/>
                    <a:gd name="T13" fmla="*/ 2147483647 h 222"/>
                    <a:gd name="T14" fmla="*/ 2147483647 w 157"/>
                    <a:gd name="T15" fmla="*/ 2147483647 h 222"/>
                    <a:gd name="T16" fmla="*/ 2147483647 w 157"/>
                    <a:gd name="T17" fmla="*/ 2147483647 h 222"/>
                    <a:gd name="T18" fmla="*/ 2147483647 w 157"/>
                    <a:gd name="T19" fmla="*/ 2147483647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7"/>
                    <a:gd name="T31" fmla="*/ 0 h 222"/>
                    <a:gd name="T32" fmla="*/ 157 w 157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7" h="222">
                      <a:moveTo>
                        <a:pt x="0" y="0"/>
                      </a:move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47"/>
                        <a:pt x="157" y="47"/>
                        <a:pt x="157" y="47"/>
                      </a:cubicBezTo>
                      <a:lnTo>
                        <a:pt x="0" y="0"/>
                      </a:lnTo>
                      <a:close/>
                      <a:moveTo>
                        <a:pt x="148" y="209"/>
                      </a:moveTo>
                      <a:cubicBezTo>
                        <a:pt x="121" y="200"/>
                        <a:pt x="25" y="173"/>
                        <a:pt x="10" y="168"/>
                      </a:cubicBezTo>
                      <a:cubicBezTo>
                        <a:pt x="10" y="153"/>
                        <a:pt x="9" y="39"/>
                        <a:pt x="9" y="14"/>
                      </a:cubicBezTo>
                      <a:cubicBezTo>
                        <a:pt x="37" y="22"/>
                        <a:pt x="133" y="49"/>
                        <a:pt x="148" y="54"/>
                      </a:cubicBezTo>
                      <a:cubicBezTo>
                        <a:pt x="148" y="68"/>
                        <a:pt x="148" y="183"/>
                        <a:pt x="148" y="209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38" name="Freeform 50"/>
                <p:cNvSpPr>
                  <a:spLocks noEditPoints="1"/>
                </p:cNvSpPr>
                <p:nvPr/>
              </p:nvSpPr>
              <p:spPr bwMode="auto">
                <a:xfrm>
                  <a:off x="4368" y="2704"/>
                  <a:ext cx="416" cy="543"/>
                </a:xfrm>
                <a:custGeom>
                  <a:avLst/>
                  <a:gdLst>
                    <a:gd name="T0" fmla="*/ 1955814699 w 176"/>
                    <a:gd name="T1" fmla="*/ 2147483647 h 230"/>
                    <a:gd name="T2" fmla="*/ 2147483647 w 176"/>
                    <a:gd name="T3" fmla="*/ 2147483647 h 230"/>
                    <a:gd name="T4" fmla="*/ 2147483647 w 176"/>
                    <a:gd name="T5" fmla="*/ 2147483647 h 230"/>
                    <a:gd name="T6" fmla="*/ 2147483647 w 176"/>
                    <a:gd name="T7" fmla="*/ 2147483647 h 230"/>
                    <a:gd name="T8" fmla="*/ 2147483647 w 176"/>
                    <a:gd name="T9" fmla="*/ 2147483647 h 230"/>
                    <a:gd name="T10" fmla="*/ 2147483647 w 176"/>
                    <a:gd name="T11" fmla="*/ 2147483647 h 230"/>
                    <a:gd name="T12" fmla="*/ 2147483647 w 176"/>
                    <a:gd name="T13" fmla="*/ 2147483647 h 230"/>
                    <a:gd name="T14" fmla="*/ 2147483647 w 176"/>
                    <a:gd name="T15" fmla="*/ 2147483647 h 230"/>
                    <a:gd name="T16" fmla="*/ 2147483647 w 176"/>
                    <a:gd name="T17" fmla="*/ 2147483647 h 230"/>
                    <a:gd name="T18" fmla="*/ 2147483647 w 176"/>
                    <a:gd name="T19" fmla="*/ 2147483647 h 230"/>
                    <a:gd name="T20" fmla="*/ 2147483647 w 176"/>
                    <a:gd name="T21" fmla="*/ 2147483647 h 230"/>
                    <a:gd name="T22" fmla="*/ 2147483647 w 176"/>
                    <a:gd name="T23" fmla="*/ 2147483647 h 230"/>
                    <a:gd name="T24" fmla="*/ 2147483647 w 176"/>
                    <a:gd name="T25" fmla="*/ 2147483647 h 230"/>
                    <a:gd name="T26" fmla="*/ 2147483647 w 176"/>
                    <a:gd name="T27" fmla="*/ 2147483647 h 230"/>
                    <a:gd name="T28" fmla="*/ 2147483647 w 176"/>
                    <a:gd name="T29" fmla="*/ 2147483647 h 230"/>
                    <a:gd name="T30" fmla="*/ 2147483647 w 176"/>
                    <a:gd name="T31" fmla="*/ 2147483647 h 230"/>
                    <a:gd name="T32" fmla="*/ 2147483647 w 176"/>
                    <a:gd name="T33" fmla="*/ 2147483647 h 230"/>
                    <a:gd name="T34" fmla="*/ 2147483647 w 176"/>
                    <a:gd name="T35" fmla="*/ 2147483647 h 230"/>
                    <a:gd name="T36" fmla="*/ 2147483647 w 176"/>
                    <a:gd name="T37" fmla="*/ 2147483647 h 230"/>
                    <a:gd name="T38" fmla="*/ 2147483647 w 176"/>
                    <a:gd name="T39" fmla="*/ 2147483647 h 230"/>
                    <a:gd name="T40" fmla="*/ 2147483647 w 176"/>
                    <a:gd name="T41" fmla="*/ 2147483647 h 230"/>
                    <a:gd name="T42" fmla="*/ 2147483647 w 176"/>
                    <a:gd name="T43" fmla="*/ 2147483647 h 230"/>
                    <a:gd name="T44" fmla="*/ 2147483647 w 176"/>
                    <a:gd name="T45" fmla="*/ 2147483647 h 230"/>
                    <a:gd name="T46" fmla="*/ 1955814699 w 176"/>
                    <a:gd name="T47" fmla="*/ 2147483647 h 230"/>
                    <a:gd name="T48" fmla="*/ 2147483647 w 176"/>
                    <a:gd name="T49" fmla="*/ 2147483647 h 230"/>
                    <a:gd name="T50" fmla="*/ 2147483647 w 176"/>
                    <a:gd name="T51" fmla="*/ 2147483647 h 230"/>
                    <a:gd name="T52" fmla="*/ 1955814699 w 176"/>
                    <a:gd name="T53" fmla="*/ 2147483647 h 230"/>
                    <a:gd name="T54" fmla="*/ 827460018 w 176"/>
                    <a:gd name="T55" fmla="*/ 2147483647 h 230"/>
                    <a:gd name="T56" fmla="*/ 2147483647 w 176"/>
                    <a:gd name="T57" fmla="*/ 2147483647 h 230"/>
                    <a:gd name="T58" fmla="*/ 2147483647 w 176"/>
                    <a:gd name="T59" fmla="*/ 2147483647 h 230"/>
                    <a:gd name="T60" fmla="*/ 2147483647 w 176"/>
                    <a:gd name="T61" fmla="*/ 2147483647 h 230"/>
                    <a:gd name="T62" fmla="*/ 2147483647 w 176"/>
                    <a:gd name="T63" fmla="*/ 2147483647 h 230"/>
                    <a:gd name="T64" fmla="*/ 2147483647 w 176"/>
                    <a:gd name="T65" fmla="*/ 2147483647 h 230"/>
                    <a:gd name="T66" fmla="*/ 2147483647 w 176"/>
                    <a:gd name="T67" fmla="*/ 2147483647 h 230"/>
                    <a:gd name="T68" fmla="*/ 2147483647 w 176"/>
                    <a:gd name="T69" fmla="*/ 2147483647 h 230"/>
                    <a:gd name="T70" fmla="*/ 2147483647 w 176"/>
                    <a:gd name="T71" fmla="*/ 2147483647 h 230"/>
                    <a:gd name="T72" fmla="*/ 2147483647 w 176"/>
                    <a:gd name="T73" fmla="*/ 2147483647 h 230"/>
                    <a:gd name="T74" fmla="*/ 2147483647 w 176"/>
                    <a:gd name="T75" fmla="*/ 2147483647 h 230"/>
                    <a:gd name="T76" fmla="*/ 2147483647 w 176"/>
                    <a:gd name="T77" fmla="*/ 2147483647 h 230"/>
                    <a:gd name="T78" fmla="*/ 2147483647 w 176"/>
                    <a:gd name="T79" fmla="*/ 2147483647 h 230"/>
                    <a:gd name="T80" fmla="*/ 2147483647 w 176"/>
                    <a:gd name="T81" fmla="*/ 2147483647 h 230"/>
                    <a:gd name="T82" fmla="*/ 2147483647 w 176"/>
                    <a:gd name="T83" fmla="*/ 2147483647 h 230"/>
                    <a:gd name="T84" fmla="*/ 2147483647 w 176"/>
                    <a:gd name="T85" fmla="*/ 2147483647 h 230"/>
                    <a:gd name="T86" fmla="*/ 2147483647 w 176"/>
                    <a:gd name="T87" fmla="*/ 2147483647 h 230"/>
                    <a:gd name="T88" fmla="*/ 2147483647 w 176"/>
                    <a:gd name="T89" fmla="*/ 2147483647 h 230"/>
                    <a:gd name="T90" fmla="*/ 2147483647 w 176"/>
                    <a:gd name="T91" fmla="*/ 2147483647 h 230"/>
                    <a:gd name="T92" fmla="*/ 2147483647 w 176"/>
                    <a:gd name="T93" fmla="*/ 2147483647 h 230"/>
                    <a:gd name="T94" fmla="*/ 2147483647 w 176"/>
                    <a:gd name="T95" fmla="*/ 2147483647 h 230"/>
                    <a:gd name="T96" fmla="*/ 2147483647 w 176"/>
                    <a:gd name="T97" fmla="*/ 0 h 230"/>
                    <a:gd name="T98" fmla="*/ 2147483647 w 176"/>
                    <a:gd name="T99" fmla="*/ 0 h 230"/>
                    <a:gd name="T100" fmla="*/ 827460018 w 176"/>
                    <a:gd name="T101" fmla="*/ 2147483647 h 230"/>
                    <a:gd name="T102" fmla="*/ 0 w 176"/>
                    <a:gd name="T103" fmla="*/ 2147483647 h 230"/>
                    <a:gd name="T104" fmla="*/ 0 w 176"/>
                    <a:gd name="T105" fmla="*/ 2147483647 h 230"/>
                    <a:gd name="T106" fmla="*/ 827460018 w 176"/>
                    <a:gd name="T107" fmla="*/ 2147483647 h 23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76"/>
                    <a:gd name="T163" fmla="*/ 0 h 230"/>
                    <a:gd name="T164" fmla="*/ 176 w 176"/>
                    <a:gd name="T165" fmla="*/ 230 h 23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76" h="230">
                      <a:moveTo>
                        <a:pt x="2" y="7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75" y="50"/>
                        <a:pt x="175" y="50"/>
                        <a:pt x="175" y="50"/>
                      </a:cubicBezTo>
                      <a:cubicBezTo>
                        <a:pt x="174" y="50"/>
                        <a:pt x="173" y="50"/>
                        <a:pt x="173" y="49"/>
                      </a:cubicBezTo>
                      <a:cubicBezTo>
                        <a:pt x="173" y="224"/>
                        <a:pt x="173" y="224"/>
                        <a:pt x="173" y="224"/>
                      </a:cubicBezTo>
                      <a:cubicBezTo>
                        <a:pt x="173" y="223"/>
                        <a:pt x="174" y="223"/>
                        <a:pt x="175" y="223"/>
                      </a:cubicBezTo>
                      <a:cubicBezTo>
                        <a:pt x="158" y="227"/>
                        <a:pt x="158" y="227"/>
                        <a:pt x="158" y="227"/>
                      </a:cubicBezTo>
                      <a:cubicBezTo>
                        <a:pt x="158" y="227"/>
                        <a:pt x="159" y="227"/>
                        <a:pt x="159" y="227"/>
                      </a:cubicBezTo>
                      <a:cubicBezTo>
                        <a:pt x="120" y="215"/>
                        <a:pt x="120" y="215"/>
                        <a:pt x="120" y="215"/>
                      </a:cubicBezTo>
                      <a:cubicBezTo>
                        <a:pt x="120" y="215"/>
                        <a:pt x="120" y="215"/>
                        <a:pt x="119" y="215"/>
                      </a:cubicBezTo>
                      <a:cubicBezTo>
                        <a:pt x="119" y="215"/>
                        <a:pt x="119" y="216"/>
                        <a:pt x="119" y="216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1"/>
                        <a:pt x="119" y="220"/>
                        <a:pt x="120" y="220"/>
                      </a:cubicBezTo>
                      <a:cubicBezTo>
                        <a:pt x="103" y="224"/>
                        <a:pt x="103" y="224"/>
                        <a:pt x="103" y="224"/>
                      </a:cubicBezTo>
                      <a:cubicBezTo>
                        <a:pt x="103" y="224"/>
                        <a:pt x="103" y="224"/>
                        <a:pt x="104" y="224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35" y="203"/>
                        <a:pt x="35" y="203"/>
                        <a:pt x="35" y="204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35" y="200"/>
                        <a:pt x="35" y="201"/>
                        <a:pt x="34" y="201"/>
                      </a:cubicBezTo>
                      <a:cubicBezTo>
                        <a:pt x="51" y="197"/>
                        <a:pt x="51" y="197"/>
                        <a:pt x="51" y="197"/>
                      </a:cubicBezTo>
                      <a:cubicBezTo>
                        <a:pt x="51" y="197"/>
                        <a:pt x="52" y="196"/>
                        <a:pt x="52" y="196"/>
                      </a:cubicBezTo>
                      <a:cubicBezTo>
                        <a:pt x="52" y="195"/>
                        <a:pt x="51" y="194"/>
                        <a:pt x="51" y="194"/>
                      </a:cubicBezTo>
                      <a:cubicBezTo>
                        <a:pt x="2" y="179"/>
                        <a:pt x="2" y="179"/>
                        <a:pt x="2" y="179"/>
                      </a:cubicBezTo>
                      <a:cubicBezTo>
                        <a:pt x="3" y="180"/>
                        <a:pt x="3" y="180"/>
                        <a:pt x="3" y="181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2" y="7"/>
                      </a:cubicBezTo>
                      <a:close/>
                      <a:moveTo>
                        <a:pt x="1" y="182"/>
                      </a:moveTo>
                      <a:cubicBezTo>
                        <a:pt x="50" y="197"/>
                        <a:pt x="50" y="197"/>
                        <a:pt x="50" y="197"/>
                      </a:cubicBezTo>
                      <a:cubicBezTo>
                        <a:pt x="49" y="197"/>
                        <a:pt x="49" y="196"/>
                        <a:pt x="49" y="195"/>
                      </a:cubicBezTo>
                      <a:cubicBezTo>
                        <a:pt x="49" y="195"/>
                        <a:pt x="49" y="194"/>
                        <a:pt x="50" y="194"/>
                      </a:cubicBezTo>
                      <a:cubicBezTo>
                        <a:pt x="33" y="198"/>
                        <a:pt x="33" y="198"/>
                        <a:pt x="33" y="198"/>
                      </a:cubicBezTo>
                      <a:cubicBezTo>
                        <a:pt x="33" y="198"/>
                        <a:pt x="32" y="199"/>
                        <a:pt x="32" y="199"/>
                      </a:cubicBezTo>
                      <a:cubicBezTo>
                        <a:pt x="32" y="204"/>
                        <a:pt x="32" y="204"/>
                        <a:pt x="32" y="204"/>
                      </a:cubicBezTo>
                      <a:cubicBezTo>
                        <a:pt x="32" y="205"/>
                        <a:pt x="32" y="205"/>
                        <a:pt x="33" y="206"/>
                      </a:cubicBezTo>
                      <a:cubicBezTo>
                        <a:pt x="103" y="227"/>
                        <a:pt x="103" y="227"/>
                        <a:pt x="103" y="227"/>
                      </a:cubicBezTo>
                      <a:cubicBezTo>
                        <a:pt x="103" y="227"/>
                        <a:pt x="103" y="227"/>
                        <a:pt x="104" y="227"/>
                      </a:cubicBezTo>
                      <a:cubicBezTo>
                        <a:pt x="120" y="223"/>
                        <a:pt x="120" y="223"/>
                        <a:pt x="120" y="223"/>
                      </a:cubicBezTo>
                      <a:cubicBezTo>
                        <a:pt x="121" y="223"/>
                        <a:pt x="121" y="222"/>
                        <a:pt x="121" y="221"/>
                      </a:cubicBezTo>
                      <a:cubicBezTo>
                        <a:pt x="122" y="216"/>
                        <a:pt x="122" y="216"/>
                        <a:pt x="122" y="216"/>
                      </a:cubicBezTo>
                      <a:cubicBezTo>
                        <a:pt x="122" y="217"/>
                        <a:pt x="121" y="217"/>
                        <a:pt x="121" y="218"/>
                      </a:cubicBezTo>
                      <a:cubicBezTo>
                        <a:pt x="121" y="218"/>
                        <a:pt x="120" y="218"/>
                        <a:pt x="120" y="218"/>
                      </a:cubicBezTo>
                      <a:cubicBezTo>
                        <a:pt x="158" y="230"/>
                        <a:pt x="158" y="230"/>
                        <a:pt x="158" y="230"/>
                      </a:cubicBezTo>
                      <a:cubicBezTo>
                        <a:pt x="158" y="230"/>
                        <a:pt x="159" y="230"/>
                        <a:pt x="159" y="230"/>
                      </a:cubicBezTo>
                      <a:cubicBezTo>
                        <a:pt x="175" y="226"/>
                        <a:pt x="175" y="226"/>
                        <a:pt x="175" y="226"/>
                      </a:cubicBezTo>
                      <a:cubicBezTo>
                        <a:pt x="176" y="225"/>
                        <a:pt x="176" y="225"/>
                        <a:pt x="176" y="224"/>
                      </a:cubicBezTo>
                      <a:cubicBezTo>
                        <a:pt x="176" y="49"/>
                        <a:pt x="176" y="49"/>
                        <a:pt x="176" y="49"/>
                      </a:cubicBezTo>
                      <a:cubicBezTo>
                        <a:pt x="176" y="48"/>
                        <a:pt x="176" y="48"/>
                        <a:pt x="175" y="48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0" y="182"/>
                        <a:pt x="1" y="182"/>
                        <a:pt x="1" y="18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75212" name="Group 797"/>
            <p:cNvGrpSpPr>
              <a:grpSpLocks/>
            </p:cNvGrpSpPr>
            <p:nvPr/>
          </p:nvGrpSpPr>
          <p:grpSpPr bwMode="auto">
            <a:xfrm>
              <a:off x="2895595" y="5562605"/>
              <a:ext cx="293582" cy="533140"/>
              <a:chOff x="145" y="1491"/>
              <a:chExt cx="166" cy="302"/>
            </a:xfrm>
          </p:grpSpPr>
          <p:sp>
            <p:nvSpPr>
              <p:cNvPr id="175213" name="Freeform 4"/>
              <p:cNvSpPr>
                <a:spLocks/>
              </p:cNvSpPr>
              <p:nvPr/>
            </p:nvSpPr>
            <p:spPr bwMode="auto">
              <a:xfrm>
                <a:off x="150" y="1600"/>
                <a:ext cx="158" cy="190"/>
              </a:xfrm>
              <a:custGeom>
                <a:avLst/>
                <a:gdLst>
                  <a:gd name="T0" fmla="*/ 2921482 w 100"/>
                  <a:gd name="T1" fmla="*/ 7400780 h 120"/>
                  <a:gd name="T2" fmla="*/ 4454406 w 100"/>
                  <a:gd name="T3" fmla="*/ 6859831 h 120"/>
                  <a:gd name="T4" fmla="*/ 5867459 w 100"/>
                  <a:gd name="T5" fmla="*/ 0 h 120"/>
                  <a:gd name="T6" fmla="*/ 0 w 100"/>
                  <a:gd name="T7" fmla="*/ 0 h 120"/>
                  <a:gd name="T8" fmla="*/ 1487575 w 100"/>
                  <a:gd name="T9" fmla="*/ 6859831 h 120"/>
                  <a:gd name="T10" fmla="*/ 2921482 w 100"/>
                  <a:gd name="T11" fmla="*/ 7400780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120"/>
                  <a:gd name="T20" fmla="*/ 100 w 100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120">
                    <a:moveTo>
                      <a:pt x="50" y="120"/>
                    </a:moveTo>
                    <a:cubicBezTo>
                      <a:pt x="63" y="120"/>
                      <a:pt x="74" y="116"/>
                      <a:pt x="76" y="11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16"/>
                      <a:pt x="37" y="120"/>
                      <a:pt x="50" y="120"/>
                    </a:cubicBezTo>
                  </a:path>
                </a:pathLst>
              </a:custGeom>
              <a:gradFill rotWithShape="1">
                <a:gsLst>
                  <a:gs pos="0">
                    <a:srgbClr val="2B588E"/>
                  </a:gs>
                  <a:gs pos="50000">
                    <a:srgbClr val="3874BA"/>
                  </a:gs>
                  <a:gs pos="100000">
                    <a:srgbClr val="2B588E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14" name="Oval 5"/>
              <p:cNvSpPr>
                <a:spLocks noChangeArrowheads="1"/>
              </p:cNvSpPr>
              <p:nvPr/>
            </p:nvSpPr>
            <p:spPr bwMode="auto">
              <a:xfrm>
                <a:off x="150" y="1569"/>
                <a:ext cx="159" cy="61"/>
              </a:xfrm>
              <a:prstGeom prst="ellipse">
                <a:avLst/>
              </a:prstGeom>
              <a:solidFill>
                <a:srgbClr val="6BA5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5215" name="Freeform 6"/>
              <p:cNvSpPr>
                <a:spLocks/>
              </p:cNvSpPr>
              <p:nvPr/>
            </p:nvSpPr>
            <p:spPr bwMode="auto">
              <a:xfrm>
                <a:off x="150" y="1598"/>
                <a:ext cx="159" cy="32"/>
              </a:xfrm>
              <a:custGeom>
                <a:avLst/>
                <a:gdLst>
                  <a:gd name="T0" fmla="*/ 2679032 w 101"/>
                  <a:gd name="T1" fmla="*/ 1487078 h 20"/>
                  <a:gd name="T2" fmla="*/ 0 w 101"/>
                  <a:gd name="T3" fmla="*/ 0 h 20"/>
                  <a:gd name="T4" fmla="*/ 0 w 101"/>
                  <a:gd name="T5" fmla="*/ 99635 h 20"/>
                  <a:gd name="T6" fmla="*/ 2679032 w 101"/>
                  <a:gd name="T7" fmla="*/ 1588920 h 20"/>
                  <a:gd name="T8" fmla="*/ 5417325 w 101"/>
                  <a:gd name="T9" fmla="*/ 99635 h 20"/>
                  <a:gd name="T10" fmla="*/ 5347444 w 101"/>
                  <a:gd name="T11" fmla="*/ 0 h 20"/>
                  <a:gd name="T12" fmla="*/ 2679032 w 101"/>
                  <a:gd name="T13" fmla="*/ 148707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"/>
                  <a:gd name="T22" fmla="*/ 0 h 20"/>
                  <a:gd name="T23" fmla="*/ 101 w 101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" h="20">
                    <a:moveTo>
                      <a:pt x="50" y="19"/>
                    </a:moveTo>
                    <a:cubicBezTo>
                      <a:pt x="23" y="19"/>
                      <a:pt x="1" y="1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1"/>
                      <a:pt x="22" y="20"/>
                      <a:pt x="50" y="20"/>
                    </a:cubicBezTo>
                    <a:cubicBezTo>
                      <a:pt x="78" y="20"/>
                      <a:pt x="101" y="11"/>
                      <a:pt x="101" y="1"/>
                    </a:cubicBezTo>
                    <a:cubicBezTo>
                      <a:pt x="101" y="0"/>
                      <a:pt x="100" y="0"/>
                      <a:pt x="100" y="0"/>
                    </a:cubicBezTo>
                    <a:cubicBezTo>
                      <a:pt x="100" y="10"/>
                      <a:pt x="78" y="19"/>
                      <a:pt x="50" y="19"/>
                    </a:cubicBezTo>
                    <a:close/>
                  </a:path>
                </a:pathLst>
              </a:custGeom>
              <a:solidFill>
                <a:srgbClr val="135B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16" name="Oval 7"/>
              <p:cNvSpPr>
                <a:spLocks noChangeArrowheads="1"/>
              </p:cNvSpPr>
              <p:nvPr/>
            </p:nvSpPr>
            <p:spPr bwMode="auto">
              <a:xfrm>
                <a:off x="178" y="1570"/>
                <a:ext cx="101" cy="51"/>
              </a:xfrm>
              <a:prstGeom prst="ellipse">
                <a:avLst/>
              </a:prstGeom>
              <a:gradFill rotWithShape="1">
                <a:gsLst>
                  <a:gs pos="0">
                    <a:srgbClr val="324C64"/>
                  </a:gs>
                  <a:gs pos="100000">
                    <a:srgbClr val="6BA5D9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5217" name="Oval 8"/>
              <p:cNvSpPr>
                <a:spLocks noChangeArrowheads="1"/>
              </p:cNvSpPr>
              <p:nvPr/>
            </p:nvSpPr>
            <p:spPr bwMode="auto">
              <a:xfrm>
                <a:off x="176" y="1494"/>
                <a:ext cx="105" cy="104"/>
              </a:xfrm>
              <a:prstGeom prst="ellipse">
                <a:avLst/>
              </a:prstGeom>
              <a:gradFill rotWithShape="1">
                <a:gsLst>
                  <a:gs pos="0">
                    <a:srgbClr val="6BA5D9"/>
                  </a:gs>
                  <a:gs pos="100000">
                    <a:srgbClr val="5C8EB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5218" name="Freeform 9"/>
              <p:cNvSpPr>
                <a:spLocks/>
              </p:cNvSpPr>
              <p:nvPr/>
            </p:nvSpPr>
            <p:spPr bwMode="auto">
              <a:xfrm>
                <a:off x="145" y="1491"/>
                <a:ext cx="166" cy="302"/>
              </a:xfrm>
              <a:custGeom>
                <a:avLst/>
                <a:gdLst>
                  <a:gd name="T0" fmla="*/ 6236474 w 105"/>
                  <a:gd name="T1" fmla="*/ 4101891 h 191"/>
                  <a:gd name="T2" fmla="*/ 4795386 w 105"/>
                  <a:gd name="T3" fmla="*/ 3040590 h 191"/>
                  <a:gd name="T4" fmla="*/ 4899479 w 105"/>
                  <a:gd name="T5" fmla="*/ 3105758 h 191"/>
                  <a:gd name="T6" fmla="*/ 4899479 w 105"/>
                  <a:gd name="T7" fmla="*/ 3164936 h 191"/>
                  <a:gd name="T8" fmla="*/ 4918596 w 105"/>
                  <a:gd name="T9" fmla="*/ 1061600 h 191"/>
                  <a:gd name="T10" fmla="*/ 3158815 w 105"/>
                  <a:gd name="T11" fmla="*/ 0 h 191"/>
                  <a:gd name="T12" fmla="*/ 1347915 w 105"/>
                  <a:gd name="T13" fmla="*/ 1061600 h 191"/>
                  <a:gd name="T14" fmla="*/ 1428833 w 105"/>
                  <a:gd name="T15" fmla="*/ 3164936 h 191"/>
                  <a:gd name="T16" fmla="*/ 1428833 w 105"/>
                  <a:gd name="T17" fmla="*/ 3105758 h 191"/>
                  <a:gd name="T18" fmla="*/ 1502716 w 105"/>
                  <a:gd name="T19" fmla="*/ 3040590 h 191"/>
                  <a:gd name="T20" fmla="*/ 125545 w 105"/>
                  <a:gd name="T21" fmla="*/ 4301258 h 191"/>
                  <a:gd name="T22" fmla="*/ 313789 w 105"/>
                  <a:gd name="T23" fmla="*/ 5004244 h 191"/>
                  <a:gd name="T24" fmla="*/ 411210 w 105"/>
                  <a:gd name="T25" fmla="*/ 5711762 h 191"/>
                  <a:gd name="T26" fmla="*/ 903780 w 105"/>
                  <a:gd name="T27" fmla="*/ 7867180 h 191"/>
                  <a:gd name="T28" fmla="*/ 1347915 w 105"/>
                  <a:gd name="T29" fmla="*/ 10044368 h 191"/>
                  <a:gd name="T30" fmla="*/ 1553619 w 105"/>
                  <a:gd name="T31" fmla="*/ 10587690 h 191"/>
                  <a:gd name="T32" fmla="*/ 1553619 w 105"/>
                  <a:gd name="T33" fmla="*/ 10587690 h 191"/>
                  <a:gd name="T34" fmla="*/ 1666508 w 105"/>
                  <a:gd name="T35" fmla="*/ 10961423 h 191"/>
                  <a:gd name="T36" fmla="*/ 3368991 w 105"/>
                  <a:gd name="T37" fmla="*/ 11293320 h 191"/>
                  <a:gd name="T38" fmla="*/ 4736986 w 105"/>
                  <a:gd name="T39" fmla="*/ 10753318 h 191"/>
                  <a:gd name="T40" fmla="*/ 5417105 w 105"/>
                  <a:gd name="T41" fmla="*/ 7711626 h 191"/>
                  <a:gd name="T42" fmla="*/ 5699498 w 105"/>
                  <a:gd name="T43" fmla="*/ 6485714 h 191"/>
                  <a:gd name="T44" fmla="*/ 6009285 w 105"/>
                  <a:gd name="T45" fmla="*/ 5251435 h 191"/>
                  <a:gd name="T46" fmla="*/ 6060489 w 105"/>
                  <a:gd name="T47" fmla="*/ 4910675 h 191"/>
                  <a:gd name="T48" fmla="*/ 6236474 w 105"/>
                  <a:gd name="T49" fmla="*/ 4101891 h 191"/>
                  <a:gd name="T50" fmla="*/ 6236474 w 105"/>
                  <a:gd name="T51" fmla="*/ 4101891 h 191"/>
                  <a:gd name="T52" fmla="*/ 6139047 w 105"/>
                  <a:gd name="T53" fmla="*/ 4017682 h 191"/>
                  <a:gd name="T54" fmla="*/ 6060489 w 105"/>
                  <a:gd name="T55" fmla="*/ 4101891 h 191"/>
                  <a:gd name="T56" fmla="*/ 6060489 w 105"/>
                  <a:gd name="T57" fmla="*/ 4101891 h 191"/>
                  <a:gd name="T58" fmla="*/ 5896579 w 105"/>
                  <a:gd name="T59" fmla="*/ 4910675 h 191"/>
                  <a:gd name="T60" fmla="*/ 5824257 w 105"/>
                  <a:gd name="T61" fmla="*/ 5199551 h 191"/>
                  <a:gd name="T62" fmla="*/ 5519051 w 105"/>
                  <a:gd name="T63" fmla="*/ 6435705 h 191"/>
                  <a:gd name="T64" fmla="*/ 5234761 w 105"/>
                  <a:gd name="T65" fmla="*/ 7711626 h 191"/>
                  <a:gd name="T66" fmla="*/ 4587055 w 105"/>
                  <a:gd name="T67" fmla="*/ 10753318 h 191"/>
                  <a:gd name="T68" fmla="*/ 3368991 w 105"/>
                  <a:gd name="T69" fmla="*/ 11160218 h 191"/>
                  <a:gd name="T70" fmla="*/ 1757396 w 105"/>
                  <a:gd name="T71" fmla="*/ 10845329 h 191"/>
                  <a:gd name="T72" fmla="*/ 1732340 w 105"/>
                  <a:gd name="T73" fmla="*/ 10587690 h 191"/>
                  <a:gd name="T74" fmla="*/ 1732340 w 105"/>
                  <a:gd name="T75" fmla="*/ 10557224 h 191"/>
                  <a:gd name="T76" fmla="*/ 1553619 w 105"/>
                  <a:gd name="T77" fmla="*/ 9941359 h 191"/>
                  <a:gd name="T78" fmla="*/ 1054116 w 105"/>
                  <a:gd name="T79" fmla="*/ 7793688 h 191"/>
                  <a:gd name="T80" fmla="*/ 601228 w 105"/>
                  <a:gd name="T81" fmla="*/ 5711762 h 191"/>
                  <a:gd name="T82" fmla="*/ 411210 w 105"/>
                  <a:gd name="T83" fmla="*/ 5004244 h 191"/>
                  <a:gd name="T84" fmla="*/ 313789 w 105"/>
                  <a:gd name="T85" fmla="*/ 4222820 h 191"/>
                  <a:gd name="T86" fmla="*/ 1553619 w 105"/>
                  <a:gd name="T87" fmla="*/ 3197375 h 191"/>
                  <a:gd name="T88" fmla="*/ 1624874 w 105"/>
                  <a:gd name="T89" fmla="*/ 3164936 h 191"/>
                  <a:gd name="T90" fmla="*/ 1553619 w 105"/>
                  <a:gd name="T91" fmla="*/ 3105758 h 191"/>
                  <a:gd name="T92" fmla="*/ 1553619 w 105"/>
                  <a:gd name="T93" fmla="*/ 1216216 h 191"/>
                  <a:gd name="T94" fmla="*/ 3158815 w 105"/>
                  <a:gd name="T95" fmla="*/ 198759 h 191"/>
                  <a:gd name="T96" fmla="*/ 4795386 w 105"/>
                  <a:gd name="T97" fmla="*/ 1216216 h 191"/>
                  <a:gd name="T98" fmla="*/ 4736986 w 105"/>
                  <a:gd name="T99" fmla="*/ 3105758 h 191"/>
                  <a:gd name="T100" fmla="*/ 4736986 w 105"/>
                  <a:gd name="T101" fmla="*/ 3164936 h 191"/>
                  <a:gd name="T102" fmla="*/ 4795386 w 105"/>
                  <a:gd name="T103" fmla="*/ 3197375 h 191"/>
                  <a:gd name="T104" fmla="*/ 6060489 w 105"/>
                  <a:gd name="T105" fmla="*/ 4101891 h 191"/>
                  <a:gd name="T106" fmla="*/ 6060489 w 105"/>
                  <a:gd name="T107" fmla="*/ 4101891 h 191"/>
                  <a:gd name="T108" fmla="*/ 6139047 w 105"/>
                  <a:gd name="T109" fmla="*/ 4196447 h 191"/>
                  <a:gd name="T110" fmla="*/ 6236474 w 105"/>
                  <a:gd name="T111" fmla="*/ 4101891 h 1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"/>
                  <a:gd name="T169" fmla="*/ 0 h 191"/>
                  <a:gd name="T170" fmla="*/ 105 w 105"/>
                  <a:gd name="T171" fmla="*/ 191 h 19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" h="191">
                    <a:moveTo>
                      <a:pt x="105" y="69"/>
                    </a:moveTo>
                    <a:cubicBezTo>
                      <a:pt x="105" y="61"/>
                      <a:pt x="97" y="55"/>
                      <a:pt x="81" y="51"/>
                    </a:cubicBezTo>
                    <a:cubicBezTo>
                      <a:pt x="82" y="51"/>
                      <a:pt x="82" y="52"/>
                      <a:pt x="82" y="52"/>
                    </a:cubicBezTo>
                    <a:cubicBezTo>
                      <a:pt x="83" y="52"/>
                      <a:pt x="83" y="53"/>
                      <a:pt x="82" y="53"/>
                    </a:cubicBezTo>
                    <a:cubicBezTo>
                      <a:pt x="89" y="43"/>
                      <a:pt x="89" y="30"/>
                      <a:pt x="83" y="18"/>
                    </a:cubicBezTo>
                    <a:cubicBezTo>
                      <a:pt x="77" y="7"/>
                      <a:pt x="66" y="0"/>
                      <a:pt x="53" y="0"/>
                    </a:cubicBezTo>
                    <a:cubicBezTo>
                      <a:pt x="40" y="0"/>
                      <a:pt x="29" y="7"/>
                      <a:pt x="23" y="18"/>
                    </a:cubicBezTo>
                    <a:cubicBezTo>
                      <a:pt x="17" y="30"/>
                      <a:pt x="17" y="43"/>
                      <a:pt x="24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4" y="52"/>
                      <a:pt x="24" y="51"/>
                      <a:pt x="25" y="51"/>
                    </a:cubicBezTo>
                    <a:cubicBezTo>
                      <a:pt x="3" y="57"/>
                      <a:pt x="0" y="66"/>
                      <a:pt x="2" y="7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23" y="168"/>
                      <a:pt x="23" y="168"/>
                      <a:pt x="23" y="16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80"/>
                      <a:pt x="27" y="182"/>
                      <a:pt x="28" y="184"/>
                    </a:cubicBezTo>
                    <a:cubicBezTo>
                      <a:pt x="34" y="189"/>
                      <a:pt x="43" y="191"/>
                      <a:pt x="57" y="190"/>
                    </a:cubicBezTo>
                    <a:cubicBezTo>
                      <a:pt x="63" y="190"/>
                      <a:pt x="78" y="189"/>
                      <a:pt x="80" y="180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1" y="86"/>
                      <a:pt x="102" y="84"/>
                      <a:pt x="102" y="82"/>
                    </a:cubicBezTo>
                    <a:cubicBezTo>
                      <a:pt x="104" y="78"/>
                      <a:pt x="105" y="73"/>
                      <a:pt x="105" y="6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05" y="68"/>
                      <a:pt x="104" y="67"/>
                      <a:pt x="103" y="67"/>
                    </a:cubicBezTo>
                    <a:cubicBezTo>
                      <a:pt x="103" y="67"/>
                      <a:pt x="102" y="68"/>
                      <a:pt x="102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72"/>
                      <a:pt x="101" y="77"/>
                      <a:pt x="99" y="82"/>
                    </a:cubicBezTo>
                    <a:cubicBezTo>
                      <a:pt x="99" y="84"/>
                      <a:pt x="98" y="86"/>
                      <a:pt x="98" y="87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88" y="129"/>
                      <a:pt x="88" y="129"/>
                      <a:pt x="88" y="12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6" y="183"/>
                      <a:pt x="72" y="186"/>
                      <a:pt x="57" y="187"/>
                    </a:cubicBezTo>
                    <a:cubicBezTo>
                      <a:pt x="44" y="188"/>
                      <a:pt x="35" y="186"/>
                      <a:pt x="30" y="182"/>
                    </a:cubicBezTo>
                    <a:cubicBezTo>
                      <a:pt x="29" y="181"/>
                      <a:pt x="29" y="179"/>
                      <a:pt x="29" y="178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6" y="167"/>
                      <a:pt x="26" y="167"/>
                      <a:pt x="26" y="167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3" y="62"/>
                      <a:pt x="15" y="57"/>
                      <a:pt x="26" y="54"/>
                    </a:cubicBezTo>
                    <a:cubicBezTo>
                      <a:pt x="26" y="54"/>
                      <a:pt x="26" y="54"/>
                      <a:pt x="27" y="53"/>
                    </a:cubicBezTo>
                    <a:cubicBezTo>
                      <a:pt x="27" y="53"/>
                      <a:pt x="27" y="52"/>
                      <a:pt x="26" y="52"/>
                    </a:cubicBezTo>
                    <a:cubicBezTo>
                      <a:pt x="20" y="42"/>
                      <a:pt x="20" y="30"/>
                      <a:pt x="26" y="20"/>
                    </a:cubicBezTo>
                    <a:cubicBezTo>
                      <a:pt x="31" y="9"/>
                      <a:pt x="42" y="3"/>
                      <a:pt x="53" y="3"/>
                    </a:cubicBezTo>
                    <a:cubicBezTo>
                      <a:pt x="65" y="3"/>
                      <a:pt x="75" y="9"/>
                      <a:pt x="81" y="20"/>
                    </a:cubicBezTo>
                    <a:cubicBezTo>
                      <a:pt x="86" y="30"/>
                      <a:pt x="86" y="42"/>
                      <a:pt x="80" y="52"/>
                    </a:cubicBezTo>
                    <a:cubicBezTo>
                      <a:pt x="79" y="52"/>
                      <a:pt x="79" y="53"/>
                      <a:pt x="80" y="53"/>
                    </a:cubicBezTo>
                    <a:cubicBezTo>
                      <a:pt x="80" y="54"/>
                      <a:pt x="80" y="54"/>
                      <a:pt x="81" y="54"/>
                    </a:cubicBezTo>
                    <a:cubicBezTo>
                      <a:pt x="95" y="58"/>
                      <a:pt x="102" y="63"/>
                      <a:pt x="102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69"/>
                      <a:pt x="103" y="70"/>
                      <a:pt x="103" y="70"/>
                    </a:cubicBezTo>
                    <a:cubicBezTo>
                      <a:pt x="104" y="70"/>
                      <a:pt x="105" y="69"/>
                      <a:pt x="105" y="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" name="Выгнутая вправо стрелка 2"/>
          <p:cNvSpPr/>
          <p:nvPr/>
        </p:nvSpPr>
        <p:spPr>
          <a:xfrm rot="5400000" flipH="1">
            <a:off x="4026694" y="-219868"/>
            <a:ext cx="719137" cy="56642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2945" name="Стрелка вправо 82944"/>
          <p:cNvSpPr/>
          <p:nvPr/>
        </p:nvSpPr>
        <p:spPr>
          <a:xfrm rot="20231051">
            <a:off x="1934425" y="3661349"/>
            <a:ext cx="1109975" cy="133435"/>
          </a:xfrm>
          <a:prstGeom prst="rightArrow">
            <a:avLst>
              <a:gd name="adj1" fmla="val 50000"/>
              <a:gd name="adj2" fmla="val 172829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75117" name="Picture 8" descr="C:\Users\alka\Desktop\documen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5638" y="3036888"/>
            <a:ext cx="355600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18" name="Picture 8" descr="C:\Users\alka\Desktop\documen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5813" y="3175000"/>
            <a:ext cx="35560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19" name="TextBox 82947"/>
          <p:cNvSpPr txBox="1">
            <a:spLocks noChangeArrowheads="1"/>
          </p:cNvSpPr>
          <p:nvPr/>
        </p:nvSpPr>
        <p:spPr bwMode="auto">
          <a:xfrm>
            <a:off x="815975" y="4800600"/>
            <a:ext cx="166211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2" tIns="45696" rIns="91392" bIns="45696" anchor="ctr"/>
          <a:lstStyle/>
          <a:p>
            <a:endParaRPr lang="ru-RU" sz="4200" b="1">
              <a:solidFill>
                <a:srgbClr val="005AA9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extBox 82948"/>
          <p:cNvSpPr txBox="1"/>
          <p:nvPr/>
        </p:nvSpPr>
        <p:spPr>
          <a:xfrm>
            <a:off x="446088" y="4605338"/>
            <a:ext cx="1601787" cy="390525"/>
          </a:xfrm>
          <a:prstGeom prst="rect">
            <a:avLst/>
          </a:prstGeom>
        </p:spPr>
        <p:txBody>
          <a:bodyPr wrap="none" lIns="91392" tIns="45696" rIns="91392" bIns="45696" anchor="ctr">
            <a:normAutofit lnSpcReduction="10000"/>
          </a:bodyPr>
          <a:lstStyle/>
          <a:p>
            <a:pPr defTabSz="913916" fontAlgn="auto"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5A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Инспекция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57925" y="4565650"/>
            <a:ext cx="2105025" cy="382588"/>
          </a:xfrm>
          <a:prstGeom prst="rect">
            <a:avLst/>
          </a:prstGeom>
        </p:spPr>
        <p:txBody>
          <a:bodyPr wrap="none" lIns="91392" tIns="45696" rIns="91392" bIns="45696" anchor="ctr">
            <a:normAutofit/>
          </a:bodyPr>
          <a:lstStyle/>
          <a:p>
            <a:pPr defTabSz="913916" fontAlgn="auto"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5A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Налогоплательщик</a:t>
            </a:r>
          </a:p>
        </p:txBody>
      </p:sp>
      <p:sp>
        <p:nvSpPr>
          <p:cNvPr id="6" name="TextBox 82949"/>
          <p:cNvSpPr txBox="1"/>
          <p:nvPr/>
        </p:nvSpPr>
        <p:spPr>
          <a:xfrm>
            <a:off x="446088" y="1730375"/>
            <a:ext cx="4495800" cy="587375"/>
          </a:xfrm>
          <a:prstGeom prst="rect">
            <a:avLst/>
          </a:prstGeom>
        </p:spPr>
        <p:txBody>
          <a:bodyPr wrap="none" lIns="91392" tIns="45696" rIns="91392" bIns="45696" anchor="ctr">
            <a:normAutofit fontScale="92500" lnSpcReduction="10000"/>
          </a:bodyPr>
          <a:lstStyle/>
          <a:p>
            <a:pPr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+mn-lt"/>
                <a:cs typeface="Arial" pitchFamily="34" charset="0"/>
              </a:rPr>
              <a:t>Прием и обработка налоговых деклараций по НДС 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+mn-lt"/>
                <a:cs typeface="Arial" pitchFamily="34" charset="0"/>
              </a:rPr>
              <a:t>на Федеральном уровне  </a:t>
            </a:r>
            <a:endParaRPr lang="ru-RU" sz="4200" b="1" dirty="0">
              <a:solidFill>
                <a:srgbClr val="1F497D">
                  <a:lumMod val="75000"/>
                </a:srgbClr>
              </a:solidFill>
              <a:latin typeface="+mn-lt"/>
              <a:cs typeface="Arial" pitchFamily="34" charset="0"/>
            </a:endParaRPr>
          </a:p>
        </p:txBody>
      </p:sp>
      <p:pic>
        <p:nvPicPr>
          <p:cNvPr id="175123" name="Picture 8" descr="C:\Users\alka\Desktop\docume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5988" y="2643188"/>
            <a:ext cx="400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24" name="Picture 8" descr="C:\Users\alka\Desktop\docume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6163" y="2781300"/>
            <a:ext cx="400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25" name="Picture 8" descr="C:\Users\alka\Desktop\docume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6338" y="2919413"/>
            <a:ext cx="400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TextBox 88"/>
          <p:cNvSpPr txBox="1"/>
          <p:nvPr/>
        </p:nvSpPr>
        <p:spPr>
          <a:xfrm>
            <a:off x="6018213" y="1730375"/>
            <a:ext cx="2894012" cy="719138"/>
          </a:xfrm>
          <a:prstGeom prst="rect">
            <a:avLst/>
          </a:prstGeom>
        </p:spPr>
        <p:txBody>
          <a:bodyPr wrap="none" lIns="91392" tIns="45696" rIns="91392" bIns="45696" anchor="ctr">
            <a:normAutofit fontScale="92500" lnSpcReduction="20000"/>
          </a:bodyPr>
          <a:lstStyle/>
          <a:p>
            <a:pPr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+mn-lt"/>
                <a:cs typeface="Arial" pitchFamily="34" charset="0"/>
              </a:rPr>
              <a:t>Формирование и направление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+mn-lt"/>
                <a:cs typeface="Arial" pitchFamily="34" charset="0"/>
              </a:rPr>
              <a:t>налоговых деклараций по 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+mn-lt"/>
                <a:cs typeface="Arial" pitchFamily="34" charset="0"/>
              </a:rPr>
              <a:t>НДС по ТКС </a:t>
            </a:r>
            <a:endParaRPr lang="ru-RU" sz="4200" b="1" dirty="0">
              <a:solidFill>
                <a:srgbClr val="1F497D">
                  <a:lumMod val="75000"/>
                </a:srgbClr>
              </a:solidFill>
              <a:latin typeface="+mn-lt"/>
              <a:cs typeface="Arial" pitchFamily="34" charset="0"/>
            </a:endParaRPr>
          </a:p>
        </p:txBody>
      </p:sp>
      <p:sp>
        <p:nvSpPr>
          <p:cNvPr id="90" name="Стрелка вправо 89"/>
          <p:cNvSpPr/>
          <p:nvPr/>
        </p:nvSpPr>
        <p:spPr>
          <a:xfrm rot="1443226">
            <a:off x="3785033" y="3652519"/>
            <a:ext cx="1002402" cy="110746"/>
          </a:xfrm>
          <a:prstGeom prst="rightArrow">
            <a:avLst>
              <a:gd name="adj1" fmla="val 50000"/>
              <a:gd name="adj2" fmla="val 172829"/>
            </a:avLst>
          </a:prstGeom>
          <a:solidFill>
            <a:srgbClr val="FF0000"/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199063" y="5067300"/>
            <a:ext cx="2638425" cy="792163"/>
          </a:xfrm>
          <a:prstGeom prst="rect">
            <a:avLst/>
          </a:prstGeom>
        </p:spPr>
        <p:txBody>
          <a:bodyPr wrap="none" lIns="91392" tIns="45696" rIns="91392" bIns="45696" anchor="ctr"/>
          <a:lstStyle/>
          <a:p>
            <a:pPr defTabSz="913916" fontAlgn="auto">
              <a:spcAft>
                <a:spcPts val="0"/>
              </a:spcAft>
              <a:defRPr/>
            </a:pPr>
            <a:r>
              <a:rPr lang="ru-RU" sz="1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Перекрестное сопоставление 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sz="1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Разделов 8-11 НД по НДС 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sz="1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между налогоплательщиками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sz="1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и контрагентами и (или)</a:t>
            </a:r>
          </a:p>
          <a:p>
            <a:pPr defTabSz="913916" fontAlgn="auto">
              <a:spcAft>
                <a:spcPts val="0"/>
              </a:spcAft>
              <a:defRPr/>
            </a:pPr>
            <a:r>
              <a:rPr lang="ru-RU" sz="1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посредниками  </a:t>
            </a:r>
            <a:endParaRPr lang="ru-RU" sz="25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360613" y="2530475"/>
            <a:ext cx="2676525" cy="609600"/>
          </a:xfrm>
          <a:prstGeom prst="rect">
            <a:avLst/>
          </a:prstGeom>
        </p:spPr>
        <p:txBody>
          <a:bodyPr wrap="none" lIns="91392" tIns="45696" rIns="91392" bIns="45696" anchor="ctr"/>
          <a:lstStyle/>
          <a:p>
            <a:pPr algn="ctr"/>
            <a:r>
              <a:rPr lang="ru-RU" sz="15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1. Автоматический процесс </a:t>
            </a:r>
          </a:p>
          <a:p>
            <a:pPr algn="ctr"/>
            <a:r>
              <a:rPr lang="ru-RU" sz="15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расчета </a:t>
            </a:r>
            <a:r>
              <a:rPr lang="ru-RU" sz="1500" b="1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контрольных </a:t>
            </a:r>
            <a:r>
              <a:rPr lang="ru-RU" sz="1500" b="1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соотношений</a:t>
            </a:r>
          </a:p>
          <a:p>
            <a:pPr algn="ctr"/>
            <a:r>
              <a:rPr lang="ru-RU" sz="1500" b="1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(</a:t>
            </a:r>
            <a:r>
              <a:rPr lang="ru-RU" sz="1500" b="1" dirty="0" smtClean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Arial" charset="0"/>
              </a:rPr>
              <a:t>КС)</a:t>
            </a:r>
            <a:endParaRPr lang="ru-RU" sz="1500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endParaRPr>
          </a:p>
        </p:txBody>
      </p:sp>
      <p:pic>
        <p:nvPicPr>
          <p:cNvPr id="175132" name="Picture 308" descr="MM900046530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5222875"/>
            <a:ext cx="16002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" name="TextBox 153"/>
          <p:cNvSpPr txBox="1"/>
          <p:nvPr/>
        </p:nvSpPr>
        <p:spPr>
          <a:xfrm>
            <a:off x="2179638" y="5851525"/>
            <a:ext cx="2408237" cy="520700"/>
          </a:xfrm>
          <a:prstGeom prst="rect">
            <a:avLst/>
          </a:prstGeom>
        </p:spPr>
        <p:txBody>
          <a:bodyPr wrap="none" lIns="91392" tIns="45696" rIns="91392" bIns="45696" anchor="ctr">
            <a:normAutofit fontScale="92500" lnSpcReduction="20000"/>
          </a:bodyPr>
          <a:lstStyle/>
          <a:p>
            <a:pPr algn="ctr"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2. Автоматический процесс </a:t>
            </a:r>
          </a:p>
          <a:p>
            <a:pPr algn="ctr" defTabSz="913916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выявления расхождений</a:t>
            </a:r>
            <a:endParaRPr lang="ru-RU" sz="42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4689475" y="6180138"/>
            <a:ext cx="3306763" cy="390525"/>
          </a:xfrm>
          <a:prstGeom prst="rect">
            <a:avLst/>
          </a:prstGeom>
        </p:spPr>
        <p:txBody>
          <a:bodyPr wrap="none" lIns="91392" tIns="45696" rIns="91392" bIns="45696" anchor="ctr">
            <a:normAutofit lnSpcReduction="10000"/>
          </a:bodyPr>
          <a:lstStyle/>
          <a:p>
            <a:pPr defTabSz="913916" fontAlgn="auto">
              <a:spcAft>
                <a:spcPts val="0"/>
              </a:spcAft>
              <a:defRPr/>
            </a:pPr>
            <a:r>
              <a:rPr lang="ru-RU" sz="2100" b="1" dirty="0">
                <a:solidFill>
                  <a:srgbClr val="005AA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Контрагент и (или) Посредник</a:t>
            </a:r>
          </a:p>
        </p:txBody>
      </p:sp>
      <p:sp>
        <p:nvSpPr>
          <p:cNvPr id="159" name="Стрелка вправо 158"/>
          <p:cNvSpPr/>
          <p:nvPr/>
        </p:nvSpPr>
        <p:spPr>
          <a:xfrm rot="19170466" flipV="1">
            <a:off x="7113170" y="5116608"/>
            <a:ext cx="875731" cy="138225"/>
          </a:xfrm>
          <a:prstGeom prst="rightArrow">
            <a:avLst>
              <a:gd name="adj1" fmla="val 50000"/>
              <a:gd name="adj2" fmla="val 17282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0" name="Стрелка вправо 159"/>
          <p:cNvSpPr/>
          <p:nvPr/>
        </p:nvSpPr>
        <p:spPr>
          <a:xfrm rot="8359262" flipV="1">
            <a:off x="7239565" y="5197168"/>
            <a:ext cx="945168" cy="138225"/>
          </a:xfrm>
          <a:prstGeom prst="rightArrow">
            <a:avLst>
              <a:gd name="adj1" fmla="val 50000"/>
              <a:gd name="adj2" fmla="val 17282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1" name="Стрелка вправо 160"/>
          <p:cNvSpPr/>
          <p:nvPr/>
        </p:nvSpPr>
        <p:spPr>
          <a:xfrm rot="1576895">
            <a:off x="1727185" y="4868108"/>
            <a:ext cx="1267661" cy="160350"/>
          </a:xfrm>
          <a:prstGeom prst="rightArrow">
            <a:avLst>
              <a:gd name="adj1" fmla="val 50000"/>
              <a:gd name="adj2" fmla="val 17282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2" name="Стрелка вправо 161"/>
          <p:cNvSpPr/>
          <p:nvPr/>
        </p:nvSpPr>
        <p:spPr>
          <a:xfrm rot="19549709">
            <a:off x="3656292" y="4763466"/>
            <a:ext cx="1170240" cy="117860"/>
          </a:xfrm>
          <a:prstGeom prst="rightArrow">
            <a:avLst>
              <a:gd name="adj1" fmla="val 50000"/>
              <a:gd name="adj2" fmla="val 172829"/>
            </a:avLst>
          </a:prstGeom>
          <a:solidFill>
            <a:srgbClr val="FF0000"/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5" name="Овал 154"/>
          <p:cNvSpPr/>
          <p:nvPr/>
        </p:nvSpPr>
        <p:spPr>
          <a:xfrm>
            <a:off x="2944192" y="4864925"/>
            <a:ext cx="781910" cy="829353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75150" name="Group 252"/>
          <p:cNvGrpSpPr>
            <a:grpSpLocks/>
          </p:cNvGrpSpPr>
          <p:nvPr/>
        </p:nvGrpSpPr>
        <p:grpSpPr bwMode="auto">
          <a:xfrm>
            <a:off x="3086100" y="5054600"/>
            <a:ext cx="430213" cy="390525"/>
            <a:chOff x="2895595" y="5333984"/>
            <a:chExt cx="838210" cy="762004"/>
          </a:xfrm>
        </p:grpSpPr>
        <p:grpSp>
          <p:nvGrpSpPr>
            <p:cNvPr id="175156" name="Group 251"/>
            <p:cNvGrpSpPr>
              <a:grpSpLocks/>
            </p:cNvGrpSpPr>
            <p:nvPr/>
          </p:nvGrpSpPr>
          <p:grpSpPr bwMode="auto">
            <a:xfrm>
              <a:off x="3048005" y="5333984"/>
              <a:ext cx="685800" cy="762004"/>
              <a:chOff x="6248409" y="5029180"/>
              <a:chExt cx="685800" cy="762004"/>
            </a:xfrm>
          </p:grpSpPr>
          <p:grpSp>
            <p:nvGrpSpPr>
              <p:cNvPr id="175164" name="Group 182"/>
              <p:cNvGrpSpPr>
                <a:grpSpLocks/>
              </p:cNvGrpSpPr>
              <p:nvPr/>
            </p:nvGrpSpPr>
            <p:grpSpPr bwMode="auto">
              <a:xfrm>
                <a:off x="6248409" y="5486385"/>
                <a:ext cx="685800" cy="304799"/>
                <a:chOff x="3024" y="2638"/>
                <a:chExt cx="774" cy="376"/>
              </a:xfrm>
            </p:grpSpPr>
            <p:sp>
              <p:nvSpPr>
                <p:cNvPr id="175184" name="Freeform 183"/>
                <p:cNvSpPr>
                  <a:spLocks/>
                </p:cNvSpPr>
                <p:nvPr/>
              </p:nvSpPr>
              <p:spPr bwMode="auto">
                <a:xfrm>
                  <a:off x="3026" y="2720"/>
                  <a:ext cx="447" cy="289"/>
                </a:xfrm>
                <a:custGeom>
                  <a:avLst/>
                  <a:gdLst>
                    <a:gd name="T0" fmla="*/ 0 w 447"/>
                    <a:gd name="T1" fmla="*/ 0 h 289"/>
                    <a:gd name="T2" fmla="*/ 0 w 447"/>
                    <a:gd name="T3" fmla="*/ 147 h 289"/>
                    <a:gd name="T4" fmla="*/ 447 w 447"/>
                    <a:gd name="T5" fmla="*/ 289 h 289"/>
                    <a:gd name="T6" fmla="*/ 447 w 447"/>
                    <a:gd name="T7" fmla="*/ 140 h 289"/>
                    <a:gd name="T8" fmla="*/ 0 w 447"/>
                    <a:gd name="T9" fmla="*/ 0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7"/>
                    <a:gd name="T16" fmla="*/ 0 h 289"/>
                    <a:gd name="T17" fmla="*/ 447 w 447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7" h="289">
                      <a:moveTo>
                        <a:pt x="0" y="0"/>
                      </a:moveTo>
                      <a:lnTo>
                        <a:pt x="0" y="147"/>
                      </a:lnTo>
                      <a:lnTo>
                        <a:pt x="447" y="289"/>
                      </a:lnTo>
                      <a:lnTo>
                        <a:pt x="447" y="1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5" name="Freeform 184"/>
                <p:cNvSpPr>
                  <a:spLocks/>
                </p:cNvSpPr>
                <p:nvPr/>
              </p:nvSpPr>
              <p:spPr bwMode="auto">
                <a:xfrm>
                  <a:off x="3033" y="2737"/>
                  <a:ext cx="432" cy="258"/>
                </a:xfrm>
                <a:custGeom>
                  <a:avLst/>
                  <a:gdLst>
                    <a:gd name="T0" fmla="*/ 0 w 432"/>
                    <a:gd name="T1" fmla="*/ 0 h 258"/>
                    <a:gd name="T2" fmla="*/ 0 w 432"/>
                    <a:gd name="T3" fmla="*/ 121 h 258"/>
                    <a:gd name="T4" fmla="*/ 432 w 432"/>
                    <a:gd name="T5" fmla="*/ 258 h 258"/>
                    <a:gd name="T6" fmla="*/ 432 w 432"/>
                    <a:gd name="T7" fmla="*/ 135 h 258"/>
                    <a:gd name="T8" fmla="*/ 0 w 432"/>
                    <a:gd name="T9" fmla="*/ 0 h 2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2"/>
                    <a:gd name="T16" fmla="*/ 0 h 258"/>
                    <a:gd name="T17" fmla="*/ 432 w 432"/>
                    <a:gd name="T18" fmla="*/ 258 h 2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2" h="258">
                      <a:moveTo>
                        <a:pt x="0" y="0"/>
                      </a:moveTo>
                      <a:lnTo>
                        <a:pt x="0" y="121"/>
                      </a:lnTo>
                      <a:lnTo>
                        <a:pt x="432" y="258"/>
                      </a:lnTo>
                      <a:lnTo>
                        <a:pt x="432" y="1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ACBE"/>
                    </a:gs>
                    <a:gs pos="100000">
                      <a:srgbClr val="B4B9C8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6" name="Freeform 185"/>
                <p:cNvSpPr>
                  <a:spLocks/>
                </p:cNvSpPr>
                <p:nvPr/>
              </p:nvSpPr>
              <p:spPr bwMode="auto">
                <a:xfrm>
                  <a:off x="3473" y="2782"/>
                  <a:ext cx="321" cy="229"/>
                </a:xfrm>
                <a:custGeom>
                  <a:avLst/>
                  <a:gdLst>
                    <a:gd name="T0" fmla="*/ 0 w 321"/>
                    <a:gd name="T1" fmla="*/ 78 h 229"/>
                    <a:gd name="T2" fmla="*/ 0 w 321"/>
                    <a:gd name="T3" fmla="*/ 229 h 229"/>
                    <a:gd name="T4" fmla="*/ 321 w 321"/>
                    <a:gd name="T5" fmla="*/ 149 h 229"/>
                    <a:gd name="T6" fmla="*/ 321 w 321"/>
                    <a:gd name="T7" fmla="*/ 0 h 229"/>
                    <a:gd name="T8" fmla="*/ 0 w 321"/>
                    <a:gd name="T9" fmla="*/ 78 h 2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1"/>
                    <a:gd name="T16" fmla="*/ 0 h 229"/>
                    <a:gd name="T17" fmla="*/ 321 w 321"/>
                    <a:gd name="T18" fmla="*/ 229 h 2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1" h="229">
                      <a:moveTo>
                        <a:pt x="0" y="78"/>
                      </a:moveTo>
                      <a:lnTo>
                        <a:pt x="0" y="229"/>
                      </a:lnTo>
                      <a:lnTo>
                        <a:pt x="321" y="149"/>
                      </a:lnTo>
                      <a:lnTo>
                        <a:pt x="321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65B66"/>
                    </a:gs>
                    <a:gs pos="100000">
                      <a:srgbClr val="363B4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7" name="Freeform 186"/>
                <p:cNvSpPr>
                  <a:spLocks/>
                </p:cNvSpPr>
                <p:nvPr/>
              </p:nvSpPr>
              <p:spPr bwMode="auto">
                <a:xfrm>
                  <a:off x="3026" y="2642"/>
                  <a:ext cx="768" cy="218"/>
                </a:xfrm>
                <a:custGeom>
                  <a:avLst/>
                  <a:gdLst>
                    <a:gd name="T0" fmla="*/ 0 w 768"/>
                    <a:gd name="T1" fmla="*/ 78 h 218"/>
                    <a:gd name="T2" fmla="*/ 324 w 768"/>
                    <a:gd name="T3" fmla="*/ 0 h 218"/>
                    <a:gd name="T4" fmla="*/ 768 w 768"/>
                    <a:gd name="T5" fmla="*/ 140 h 218"/>
                    <a:gd name="T6" fmla="*/ 447 w 768"/>
                    <a:gd name="T7" fmla="*/ 218 h 218"/>
                    <a:gd name="T8" fmla="*/ 0 w 768"/>
                    <a:gd name="T9" fmla="*/ 78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8"/>
                    <a:gd name="T16" fmla="*/ 0 h 218"/>
                    <a:gd name="T17" fmla="*/ 768 w 768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8" h="218">
                      <a:moveTo>
                        <a:pt x="0" y="78"/>
                      </a:moveTo>
                      <a:lnTo>
                        <a:pt x="324" y="0"/>
                      </a:lnTo>
                      <a:lnTo>
                        <a:pt x="768" y="140"/>
                      </a:lnTo>
                      <a:lnTo>
                        <a:pt x="447" y="21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1C6"/>
                    </a:gs>
                    <a:gs pos="100000">
                      <a:srgbClr val="DFE0E5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8" name="Freeform 187"/>
                <p:cNvSpPr>
                  <a:spLocks/>
                </p:cNvSpPr>
                <p:nvPr/>
              </p:nvSpPr>
              <p:spPr bwMode="auto">
                <a:xfrm>
                  <a:off x="3194" y="2808"/>
                  <a:ext cx="83" cy="104"/>
                </a:xfrm>
                <a:custGeom>
                  <a:avLst/>
                  <a:gdLst>
                    <a:gd name="T0" fmla="*/ 2147483647 w 35"/>
                    <a:gd name="T1" fmla="*/ 2147483647 h 44"/>
                    <a:gd name="T2" fmla="*/ 2147483647 w 35"/>
                    <a:gd name="T3" fmla="*/ 2147483647 h 44"/>
                    <a:gd name="T4" fmla="*/ 2092842703 w 35"/>
                    <a:gd name="T5" fmla="*/ 2147483647 h 44"/>
                    <a:gd name="T6" fmla="*/ 2147483647 w 35"/>
                    <a:gd name="T7" fmla="*/ 827460018 h 44"/>
                    <a:gd name="T8" fmla="*/ 2147483647 w 35"/>
                    <a:gd name="T9" fmla="*/ 214748364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4"/>
                    <a:gd name="T17" fmla="*/ 35 w 35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4">
                      <a:moveTo>
                        <a:pt x="33" y="20"/>
                      </a:moveTo>
                      <a:cubicBezTo>
                        <a:pt x="35" y="32"/>
                        <a:pt x="30" y="42"/>
                        <a:pt x="21" y="43"/>
                      </a:cubicBezTo>
                      <a:cubicBezTo>
                        <a:pt x="13" y="44"/>
                        <a:pt x="4" y="36"/>
                        <a:pt x="2" y="24"/>
                      </a:cubicBezTo>
                      <a:cubicBezTo>
                        <a:pt x="0" y="12"/>
                        <a:pt x="5" y="2"/>
                        <a:pt x="13" y="1"/>
                      </a:cubicBezTo>
                      <a:cubicBezTo>
                        <a:pt x="22" y="0"/>
                        <a:pt x="31" y="8"/>
                        <a:pt x="33" y="20"/>
                      </a:cubicBez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9" name="Freeform 188"/>
                <p:cNvSpPr>
                  <a:spLocks/>
                </p:cNvSpPr>
                <p:nvPr/>
              </p:nvSpPr>
              <p:spPr bwMode="auto">
                <a:xfrm>
                  <a:off x="3203" y="2820"/>
                  <a:ext cx="64" cy="80"/>
                </a:xfrm>
                <a:custGeom>
                  <a:avLst/>
                  <a:gdLst>
                    <a:gd name="T0" fmla="*/ 2147483647 w 27"/>
                    <a:gd name="T1" fmla="*/ 2147483647 h 34"/>
                    <a:gd name="T2" fmla="*/ 2147483647 w 27"/>
                    <a:gd name="T3" fmla="*/ 2147483647 h 34"/>
                    <a:gd name="T4" fmla="*/ 871140371 w 27"/>
                    <a:gd name="T5" fmla="*/ 2147483647 h 34"/>
                    <a:gd name="T6" fmla="*/ 2147483647 w 27"/>
                    <a:gd name="T7" fmla="*/ 758055716 h 34"/>
                    <a:gd name="T8" fmla="*/ 2147483647 w 27"/>
                    <a:gd name="T9" fmla="*/ 2147483647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34"/>
                    <a:gd name="T17" fmla="*/ 27 w 27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34">
                      <a:moveTo>
                        <a:pt x="25" y="15"/>
                      </a:moveTo>
                      <a:cubicBezTo>
                        <a:pt x="27" y="25"/>
                        <a:pt x="23" y="33"/>
                        <a:pt x="16" y="33"/>
                      </a:cubicBezTo>
                      <a:cubicBezTo>
                        <a:pt x="10" y="34"/>
                        <a:pt x="3" y="28"/>
                        <a:pt x="1" y="19"/>
                      </a:cubicBezTo>
                      <a:cubicBezTo>
                        <a:pt x="0" y="10"/>
                        <a:pt x="4" y="2"/>
                        <a:pt x="10" y="1"/>
                      </a:cubicBezTo>
                      <a:cubicBezTo>
                        <a:pt x="17" y="0"/>
                        <a:pt x="24" y="6"/>
                        <a:pt x="25" y="15"/>
                      </a:cubicBez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0" name="Freeform 189"/>
                <p:cNvSpPr>
                  <a:spLocks/>
                </p:cNvSpPr>
                <p:nvPr/>
              </p:nvSpPr>
              <p:spPr bwMode="auto">
                <a:xfrm>
                  <a:off x="3206" y="2855"/>
                  <a:ext cx="61" cy="48"/>
                </a:xfrm>
                <a:custGeom>
                  <a:avLst/>
                  <a:gdLst>
                    <a:gd name="T0" fmla="*/ 2147483647 w 26"/>
                    <a:gd name="T1" fmla="*/ 2147483647 h 20"/>
                    <a:gd name="T2" fmla="*/ 0 w 26"/>
                    <a:gd name="T3" fmla="*/ 2147483647 h 20"/>
                    <a:gd name="T4" fmla="*/ 719942735 w 26"/>
                    <a:gd name="T5" fmla="*/ 2147483647 h 20"/>
                    <a:gd name="T6" fmla="*/ 2147483647 w 26"/>
                    <a:gd name="T7" fmla="*/ 2147483647 h 20"/>
                    <a:gd name="T8" fmla="*/ 2147483647 w 26"/>
                    <a:gd name="T9" fmla="*/ 1171680321 h 20"/>
                    <a:gd name="T10" fmla="*/ 2147483647 w 26"/>
                    <a:gd name="T11" fmla="*/ 0 h 20"/>
                    <a:gd name="T12" fmla="*/ 2147483647 w 26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20"/>
                    <a:gd name="T23" fmla="*/ 26 w 26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20">
                      <a:moveTo>
                        <a:pt x="15" y="18"/>
                      </a:moveTo>
                      <a:cubicBezTo>
                        <a:pt x="9" y="19"/>
                        <a:pt x="2" y="12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2" y="13"/>
                        <a:pt x="9" y="20"/>
                        <a:pt x="16" y="19"/>
                      </a:cubicBezTo>
                      <a:cubicBezTo>
                        <a:pt x="22" y="18"/>
                        <a:pt x="26" y="10"/>
                        <a:pt x="24" y="1"/>
                      </a:cubicBezTo>
                      <a:cubicBezTo>
                        <a:pt x="24" y="1"/>
                        <a:pt x="24" y="1"/>
                        <a:pt x="24" y="0"/>
                      </a:cubicBezTo>
                      <a:cubicBezTo>
                        <a:pt x="26" y="9"/>
                        <a:pt x="22" y="17"/>
                        <a:pt x="15" y="18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1" name="Freeform 190"/>
                <p:cNvSpPr>
                  <a:spLocks/>
                </p:cNvSpPr>
                <p:nvPr/>
              </p:nvSpPr>
              <p:spPr bwMode="auto">
                <a:xfrm>
                  <a:off x="3203" y="2817"/>
                  <a:ext cx="59" cy="48"/>
                </a:xfrm>
                <a:custGeom>
                  <a:avLst/>
                  <a:gdLst>
                    <a:gd name="T0" fmla="*/ 2147483647 w 25"/>
                    <a:gd name="T1" fmla="*/ 2147483647 h 20"/>
                    <a:gd name="T2" fmla="*/ 2147483647 w 25"/>
                    <a:gd name="T3" fmla="*/ 2147483647 h 20"/>
                    <a:gd name="T4" fmla="*/ 2147483647 w 25"/>
                    <a:gd name="T5" fmla="*/ 2147483647 h 20"/>
                    <a:gd name="T6" fmla="*/ 2147483647 w 25"/>
                    <a:gd name="T7" fmla="*/ 1171680321 h 20"/>
                    <a:gd name="T8" fmla="*/ 803494191 w 25"/>
                    <a:gd name="T9" fmla="*/ 2147483647 h 20"/>
                    <a:gd name="T10" fmla="*/ 803494191 w 25"/>
                    <a:gd name="T11" fmla="*/ 2147483647 h 20"/>
                    <a:gd name="T12" fmla="*/ 2147483647 w 25"/>
                    <a:gd name="T13" fmla="*/ 214748364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"/>
                    <a:gd name="T22" fmla="*/ 0 h 20"/>
                    <a:gd name="T23" fmla="*/ 25 w 25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" h="20">
                      <a:moveTo>
                        <a:pt x="10" y="2"/>
                      </a:moveTo>
                      <a:cubicBezTo>
                        <a:pt x="17" y="2"/>
                        <a:pt x="23" y="8"/>
                        <a:pt x="25" y="1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3" y="7"/>
                        <a:pt x="17" y="0"/>
                        <a:pt x="10" y="1"/>
                      </a:cubicBezTo>
                      <a:cubicBezTo>
                        <a:pt x="4" y="2"/>
                        <a:pt x="0" y="10"/>
                        <a:pt x="1" y="19"/>
                      </a:cubicBezTo>
                      <a:cubicBezTo>
                        <a:pt x="1" y="19"/>
                        <a:pt x="1" y="19"/>
                        <a:pt x="1" y="20"/>
                      </a:cubicBezTo>
                      <a:cubicBezTo>
                        <a:pt x="0" y="11"/>
                        <a:pt x="4" y="3"/>
                        <a:pt x="10" y="2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2" name="Freeform 191"/>
                <p:cNvSpPr>
                  <a:spLocks/>
                </p:cNvSpPr>
                <p:nvPr/>
              </p:nvSpPr>
              <p:spPr bwMode="auto">
                <a:xfrm>
                  <a:off x="3218" y="2836"/>
                  <a:ext cx="35" cy="48"/>
                </a:xfrm>
                <a:custGeom>
                  <a:avLst/>
                  <a:gdLst>
                    <a:gd name="T0" fmla="*/ 2147483647 w 15"/>
                    <a:gd name="T1" fmla="*/ 2147483647 h 20"/>
                    <a:gd name="T2" fmla="*/ 2147483647 w 15"/>
                    <a:gd name="T3" fmla="*/ 2147483647 h 20"/>
                    <a:gd name="T4" fmla="*/ 0 w 15"/>
                    <a:gd name="T5" fmla="*/ 2147483647 h 20"/>
                    <a:gd name="T6" fmla="*/ 2147483647 w 15"/>
                    <a:gd name="T7" fmla="*/ 1171680321 h 20"/>
                    <a:gd name="T8" fmla="*/ 2147483647 w 15"/>
                    <a:gd name="T9" fmla="*/ 214748364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0"/>
                    <a:gd name="T17" fmla="*/ 15 w 15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0">
                      <a:moveTo>
                        <a:pt x="14" y="9"/>
                      </a:moveTo>
                      <a:cubicBezTo>
                        <a:pt x="15" y="14"/>
                        <a:pt x="13" y="19"/>
                        <a:pt x="9" y="19"/>
                      </a:cubicBezTo>
                      <a:cubicBezTo>
                        <a:pt x="5" y="20"/>
                        <a:pt x="1" y="16"/>
                        <a:pt x="0" y="11"/>
                      </a:cubicBezTo>
                      <a:cubicBezTo>
                        <a:pt x="0" y="6"/>
                        <a:pt x="2" y="1"/>
                        <a:pt x="6" y="1"/>
                      </a:cubicBezTo>
                      <a:cubicBezTo>
                        <a:pt x="9" y="0"/>
                        <a:pt x="13" y="4"/>
                        <a:pt x="14" y="9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3" name="Freeform 192"/>
                <p:cNvSpPr>
                  <a:spLocks noEditPoints="1"/>
                </p:cNvSpPr>
                <p:nvPr/>
              </p:nvSpPr>
              <p:spPr bwMode="auto">
                <a:xfrm>
                  <a:off x="3215" y="2834"/>
                  <a:ext cx="40" cy="52"/>
                </a:xfrm>
                <a:custGeom>
                  <a:avLst/>
                  <a:gdLst>
                    <a:gd name="T0" fmla="*/ 2147483647 w 17"/>
                    <a:gd name="T1" fmla="*/ 2147483647 h 22"/>
                    <a:gd name="T2" fmla="*/ 2147483647 w 17"/>
                    <a:gd name="T3" fmla="*/ 2147483647 h 22"/>
                    <a:gd name="T4" fmla="*/ 2147483647 w 17"/>
                    <a:gd name="T5" fmla="*/ 2147483647 h 22"/>
                    <a:gd name="T6" fmla="*/ 1783660828 w 17"/>
                    <a:gd name="T7" fmla="*/ 2147483647 h 22"/>
                    <a:gd name="T8" fmla="*/ 2147483647 w 17"/>
                    <a:gd name="T9" fmla="*/ 2147483647 h 22"/>
                    <a:gd name="T10" fmla="*/ 2147483647 w 17"/>
                    <a:gd name="T11" fmla="*/ 2147483647 h 22"/>
                    <a:gd name="T12" fmla="*/ 2147483647 w 17"/>
                    <a:gd name="T13" fmla="*/ 2147483647 h 22"/>
                    <a:gd name="T14" fmla="*/ 2147483647 w 17"/>
                    <a:gd name="T15" fmla="*/ 827460018 h 22"/>
                    <a:gd name="T16" fmla="*/ 1783660828 w 17"/>
                    <a:gd name="T17" fmla="*/ 2147483647 h 22"/>
                    <a:gd name="T18" fmla="*/ 0 w 17"/>
                    <a:gd name="T19" fmla="*/ 2147483647 h 22"/>
                    <a:gd name="T20" fmla="*/ 2147483647 w 17"/>
                    <a:gd name="T21" fmla="*/ 2147483647 h 22"/>
                    <a:gd name="T22" fmla="*/ 2147483647 w 17"/>
                    <a:gd name="T23" fmla="*/ 2147483647 h 22"/>
                    <a:gd name="T24" fmla="*/ 2147483647 w 17"/>
                    <a:gd name="T25" fmla="*/ 2147483647 h 22"/>
                    <a:gd name="T26" fmla="*/ 2147483647 w 17"/>
                    <a:gd name="T27" fmla="*/ 827460018 h 2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7"/>
                    <a:gd name="T43" fmla="*/ 0 h 22"/>
                    <a:gd name="T44" fmla="*/ 17 w 17"/>
                    <a:gd name="T45" fmla="*/ 22 h 2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7" h="22">
                      <a:moveTo>
                        <a:pt x="14" y="10"/>
                      </a:moveTo>
                      <a:cubicBezTo>
                        <a:pt x="15" y="13"/>
                        <a:pt x="14" y="16"/>
                        <a:pt x="13" y="18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7" y="20"/>
                        <a:pt x="3" y="16"/>
                        <a:pt x="2" y="12"/>
                      </a:cubicBezTo>
                      <a:cubicBezTo>
                        <a:pt x="2" y="9"/>
                        <a:pt x="2" y="6"/>
                        <a:pt x="4" y="5"/>
                      </a:cubicBezTo>
                      <a:cubicBezTo>
                        <a:pt x="4" y="3"/>
                        <a:pt x="6" y="3"/>
                        <a:pt x="7" y="3"/>
                      </a:cubicBezTo>
                      <a:cubicBezTo>
                        <a:pt x="10" y="2"/>
                        <a:pt x="13" y="6"/>
                        <a:pt x="14" y="10"/>
                      </a:cubicBezTo>
                      <a:close/>
                      <a:moveTo>
                        <a:pt x="6" y="1"/>
                      </a:moveTo>
                      <a:cubicBezTo>
                        <a:pt x="5" y="1"/>
                        <a:pt x="3" y="2"/>
                        <a:pt x="2" y="3"/>
                      </a:cubicBezTo>
                      <a:cubicBezTo>
                        <a:pt x="0" y="6"/>
                        <a:pt x="0" y="9"/>
                        <a:pt x="0" y="12"/>
                      </a:cubicBezTo>
                      <a:cubicBezTo>
                        <a:pt x="2" y="18"/>
                        <a:pt x="6" y="22"/>
                        <a:pt x="10" y="21"/>
                      </a:cubicBezTo>
                      <a:cubicBezTo>
                        <a:pt x="12" y="21"/>
                        <a:pt x="13" y="20"/>
                        <a:pt x="15" y="19"/>
                      </a:cubicBezTo>
                      <a:cubicBezTo>
                        <a:pt x="16" y="16"/>
                        <a:pt x="17" y="13"/>
                        <a:pt x="16" y="10"/>
                      </a:cubicBezTo>
                      <a:cubicBezTo>
                        <a:pt x="15" y="4"/>
                        <a:pt x="11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4" name="Freeform 193"/>
                <p:cNvSpPr>
                  <a:spLocks/>
                </p:cNvSpPr>
                <p:nvPr/>
              </p:nvSpPr>
              <p:spPr bwMode="auto">
                <a:xfrm>
                  <a:off x="3062" y="2798"/>
                  <a:ext cx="16" cy="24"/>
                </a:xfrm>
                <a:custGeom>
                  <a:avLst/>
                  <a:gdLst>
                    <a:gd name="T0" fmla="*/ 2147483647 w 7"/>
                    <a:gd name="T1" fmla="*/ 2147483647 h 10"/>
                    <a:gd name="T2" fmla="*/ 1664750285 w 7"/>
                    <a:gd name="T3" fmla="*/ 2147483647 h 10"/>
                    <a:gd name="T4" fmla="*/ 0 w 7"/>
                    <a:gd name="T5" fmla="*/ 2147483647 h 10"/>
                    <a:gd name="T6" fmla="*/ 1284907243 w 7"/>
                    <a:gd name="T7" fmla="*/ 0 h 10"/>
                    <a:gd name="T8" fmla="*/ 2147483647 w 7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"/>
                    <a:gd name="T16" fmla="*/ 0 h 10"/>
                    <a:gd name="T17" fmla="*/ 7 w 7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" h="10">
                      <a:moveTo>
                        <a:pt x="7" y="5"/>
                      </a:moveTo>
                      <a:cubicBezTo>
                        <a:pt x="7" y="7"/>
                        <a:pt x="6" y="9"/>
                        <a:pt x="4" y="10"/>
                      </a:cubicBezTo>
                      <a:cubicBezTo>
                        <a:pt x="2" y="10"/>
                        <a:pt x="1" y="8"/>
                        <a:pt x="0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4" y="0"/>
                        <a:pt x="6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5" name="Freeform 194"/>
                <p:cNvSpPr>
                  <a:spLocks noEditPoints="1"/>
                </p:cNvSpPr>
                <p:nvPr/>
              </p:nvSpPr>
              <p:spPr bwMode="auto">
                <a:xfrm>
                  <a:off x="3059" y="2796"/>
                  <a:ext cx="22" cy="29"/>
                </a:xfrm>
                <a:custGeom>
                  <a:avLst/>
                  <a:gdLst>
                    <a:gd name="T0" fmla="*/ 2147483647 w 9"/>
                    <a:gd name="T1" fmla="*/ 2147483647 h 12"/>
                    <a:gd name="T2" fmla="*/ 2147483647 w 9"/>
                    <a:gd name="T3" fmla="*/ 2147483647 h 12"/>
                    <a:gd name="T4" fmla="*/ 2147483647 w 9"/>
                    <a:gd name="T5" fmla="*/ 2147483647 h 12"/>
                    <a:gd name="T6" fmla="*/ 2147483647 w 9"/>
                    <a:gd name="T7" fmla="*/ 2147483647 h 12"/>
                    <a:gd name="T8" fmla="*/ 2147483647 w 9"/>
                    <a:gd name="T9" fmla="*/ 2147483647 h 12"/>
                    <a:gd name="T10" fmla="*/ 2147483647 w 9"/>
                    <a:gd name="T11" fmla="*/ 2147483647 h 12"/>
                    <a:gd name="T12" fmla="*/ 2147483647 w 9"/>
                    <a:gd name="T13" fmla="*/ 2147483647 h 12"/>
                    <a:gd name="T14" fmla="*/ 2147483647 w 9"/>
                    <a:gd name="T15" fmla="*/ 0 h 12"/>
                    <a:gd name="T16" fmla="*/ 1688727576 w 9"/>
                    <a:gd name="T17" fmla="*/ 2147483647 h 12"/>
                    <a:gd name="T18" fmla="*/ 0 w 9"/>
                    <a:gd name="T19" fmla="*/ 2147483647 h 12"/>
                    <a:gd name="T20" fmla="*/ 2147483647 w 9"/>
                    <a:gd name="T21" fmla="*/ 2147483647 h 12"/>
                    <a:gd name="T22" fmla="*/ 2147483647 w 9"/>
                    <a:gd name="T23" fmla="*/ 2147483647 h 12"/>
                    <a:gd name="T24" fmla="*/ 2147483647 w 9"/>
                    <a:gd name="T25" fmla="*/ 2147483647 h 12"/>
                    <a:gd name="T26" fmla="*/ 2147483647 w 9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"/>
                    <a:gd name="T43" fmla="*/ 0 h 12"/>
                    <a:gd name="T44" fmla="*/ 9 w 9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" h="12">
                      <a:moveTo>
                        <a:pt x="7" y="6"/>
                      </a:moveTo>
                      <a:cubicBezTo>
                        <a:pt x="7" y="7"/>
                        <a:pt x="7" y="8"/>
                        <a:pt x="6" y="9"/>
                      </a:cubicBezTo>
                      <a:cubicBezTo>
                        <a:pt x="6" y="9"/>
                        <a:pt x="6" y="10"/>
                        <a:pt x="5" y="10"/>
                      </a:cubicBezTo>
                      <a:cubicBezTo>
                        <a:pt x="4" y="10"/>
                        <a:pt x="2" y="8"/>
                        <a:pt x="2" y="6"/>
                      </a:cubicBezTo>
                      <a:cubicBezTo>
                        <a:pt x="2" y="5"/>
                        <a:pt x="2" y="4"/>
                        <a:pt x="3" y="3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5" y="2"/>
                        <a:pt x="6" y="4"/>
                        <a:pt x="7" y="6"/>
                      </a:cubicBezTo>
                      <a:close/>
                      <a:moveTo>
                        <a:pt x="3" y="0"/>
                      </a:moveTo>
                      <a:cubicBezTo>
                        <a:pt x="2" y="0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1" y="10"/>
                        <a:pt x="3" y="12"/>
                        <a:pt x="5" y="12"/>
                      </a:cubicBezTo>
                      <a:cubicBezTo>
                        <a:pt x="6" y="12"/>
                        <a:pt x="7" y="11"/>
                        <a:pt x="8" y="10"/>
                      </a:cubicBezTo>
                      <a:cubicBezTo>
                        <a:pt x="9" y="9"/>
                        <a:pt x="9" y="7"/>
                        <a:pt x="9" y="5"/>
                      </a:cubicBezTo>
                      <a:cubicBezTo>
                        <a:pt x="8" y="2"/>
                        <a:pt x="6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6" name="Freeform 195"/>
                <p:cNvSpPr>
                  <a:spLocks/>
                </p:cNvSpPr>
                <p:nvPr/>
              </p:nvSpPr>
              <p:spPr bwMode="auto">
                <a:xfrm>
                  <a:off x="3092" y="2808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907843583 w 8"/>
                    <a:gd name="T5" fmla="*/ 2147483647 h 10"/>
                    <a:gd name="T6" fmla="*/ 2147483647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8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7" name="Freeform 196"/>
                <p:cNvSpPr>
                  <a:spLocks noEditPoints="1"/>
                </p:cNvSpPr>
                <p:nvPr/>
              </p:nvSpPr>
              <p:spPr bwMode="auto">
                <a:xfrm>
                  <a:off x="3090" y="2806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8" y="6"/>
                      </a:moveTo>
                      <a:cubicBezTo>
                        <a:pt x="8" y="7"/>
                        <a:pt x="8" y="8"/>
                        <a:pt x="7" y="9"/>
                      </a:cubicBezTo>
                      <a:cubicBezTo>
                        <a:pt x="7" y="9"/>
                        <a:pt x="7" y="10"/>
                        <a:pt x="6" y="10"/>
                      </a:cubicBezTo>
                      <a:cubicBezTo>
                        <a:pt x="5" y="10"/>
                        <a:pt x="3" y="9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6" y="2"/>
                        <a:pt x="7" y="4"/>
                        <a:pt x="8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10" y="9"/>
                        <a:pt x="10" y="7"/>
                        <a:pt x="10" y="6"/>
                      </a:cubicBezTo>
                      <a:cubicBezTo>
                        <a:pt x="9" y="2"/>
                        <a:pt x="7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8" name="Freeform 197"/>
                <p:cNvSpPr>
                  <a:spLocks/>
                </p:cNvSpPr>
                <p:nvPr/>
              </p:nvSpPr>
              <p:spPr bwMode="auto">
                <a:xfrm>
                  <a:off x="3126" y="2817"/>
                  <a:ext cx="18" cy="24"/>
                </a:xfrm>
                <a:custGeom>
                  <a:avLst/>
                  <a:gdLst>
                    <a:gd name="T0" fmla="*/ 2009707394 w 8"/>
                    <a:gd name="T1" fmla="*/ 2147483647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893216886 w 8"/>
                    <a:gd name="T7" fmla="*/ 1171680321 h 10"/>
                    <a:gd name="T8" fmla="*/ 2009707394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99" name="Freeform 198"/>
                <p:cNvSpPr>
                  <a:spLocks noEditPoints="1"/>
                </p:cNvSpPr>
                <p:nvPr/>
              </p:nvSpPr>
              <p:spPr bwMode="auto">
                <a:xfrm>
                  <a:off x="3123" y="2815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970996877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8" y="7"/>
                        <a:pt x="8" y="9"/>
                        <a:pt x="7" y="9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3" y="7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6" y="2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9" y="9"/>
                        <a:pt x="10" y="8"/>
                        <a:pt x="9" y="6"/>
                      </a:cubicBezTo>
                      <a:cubicBezTo>
                        <a:pt x="9" y="3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0" name="Freeform 199"/>
                <p:cNvSpPr>
                  <a:spLocks/>
                </p:cNvSpPr>
                <p:nvPr/>
              </p:nvSpPr>
              <p:spPr bwMode="auto">
                <a:xfrm>
                  <a:off x="3159" y="2829"/>
                  <a:ext cx="18" cy="22"/>
                </a:xfrm>
                <a:custGeom>
                  <a:avLst/>
                  <a:gdLst>
                    <a:gd name="T0" fmla="*/ 2009707394 w 8"/>
                    <a:gd name="T1" fmla="*/ 2147483647 h 9"/>
                    <a:gd name="T2" fmla="*/ 1390983465 w 8"/>
                    <a:gd name="T3" fmla="*/ 2147483647 h 9"/>
                    <a:gd name="T4" fmla="*/ 0 w 8"/>
                    <a:gd name="T5" fmla="*/ 2147483647 h 9"/>
                    <a:gd name="T6" fmla="*/ 893216886 w 8"/>
                    <a:gd name="T7" fmla="*/ 0 h 9"/>
                    <a:gd name="T8" fmla="*/ 2009707394 w 8"/>
                    <a:gd name="T9" fmla="*/ 2147483647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9"/>
                    <a:gd name="T17" fmla="*/ 8 w 8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9">
                      <a:moveTo>
                        <a:pt x="7" y="4"/>
                      </a:moveTo>
                      <a:cubicBezTo>
                        <a:pt x="8" y="7"/>
                        <a:pt x="7" y="9"/>
                        <a:pt x="5" y="9"/>
                      </a:cubicBezTo>
                      <a:cubicBezTo>
                        <a:pt x="3" y="9"/>
                        <a:pt x="1" y="8"/>
                        <a:pt x="0" y="5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5" y="0"/>
                        <a:pt x="7" y="1"/>
                        <a:pt x="7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1" name="Freeform 200"/>
                <p:cNvSpPr>
                  <a:spLocks noEditPoints="1"/>
                </p:cNvSpPr>
                <p:nvPr/>
              </p:nvSpPr>
              <p:spPr bwMode="auto">
                <a:xfrm>
                  <a:off x="3156" y="2825"/>
                  <a:ext cx="24" cy="30"/>
                </a:xfrm>
                <a:custGeom>
                  <a:avLst/>
                  <a:gdLst>
                    <a:gd name="T0" fmla="*/ 2147483647 w 10"/>
                    <a:gd name="T1" fmla="*/ 2147483647 h 13"/>
                    <a:gd name="T2" fmla="*/ 2147483647 w 10"/>
                    <a:gd name="T3" fmla="*/ 2147483647 h 13"/>
                    <a:gd name="T4" fmla="*/ 2147483647 w 10"/>
                    <a:gd name="T5" fmla="*/ 2147483647 h 13"/>
                    <a:gd name="T6" fmla="*/ 2147483647 w 10"/>
                    <a:gd name="T7" fmla="*/ 2147483647 h 13"/>
                    <a:gd name="T8" fmla="*/ 2147483647 w 10"/>
                    <a:gd name="T9" fmla="*/ 2036522135 h 13"/>
                    <a:gd name="T10" fmla="*/ 2147483647 w 10"/>
                    <a:gd name="T11" fmla="*/ 1557182755 h 13"/>
                    <a:gd name="T12" fmla="*/ 2147483647 w 10"/>
                    <a:gd name="T13" fmla="*/ 2147483647 h 13"/>
                    <a:gd name="T14" fmla="*/ 2147483647 w 10"/>
                    <a:gd name="T15" fmla="*/ 516386655 h 13"/>
                    <a:gd name="T16" fmla="*/ 1171680321 w 10"/>
                    <a:gd name="T17" fmla="*/ 1191661829 h 13"/>
                    <a:gd name="T18" fmla="*/ 0 w 10"/>
                    <a:gd name="T19" fmla="*/ 2147483647 h 13"/>
                    <a:gd name="T20" fmla="*/ 2147483647 w 10"/>
                    <a:gd name="T21" fmla="*/ 2147483647 h 13"/>
                    <a:gd name="T22" fmla="*/ 2147483647 w 10"/>
                    <a:gd name="T23" fmla="*/ 2147483647 h 13"/>
                    <a:gd name="T24" fmla="*/ 2147483647 w 10"/>
                    <a:gd name="T25" fmla="*/ 2147483647 h 13"/>
                    <a:gd name="T26" fmla="*/ 2147483647 w 10"/>
                    <a:gd name="T27" fmla="*/ 516386655 h 1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3"/>
                    <a:gd name="T44" fmla="*/ 10 w 10"/>
                    <a:gd name="T45" fmla="*/ 13 h 1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3">
                      <a:moveTo>
                        <a:pt x="7" y="6"/>
                      </a:moveTo>
                      <a:cubicBezTo>
                        <a:pt x="8" y="7"/>
                        <a:pt x="7" y="9"/>
                        <a:pt x="7" y="9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2" y="7"/>
                      </a:cubicBezTo>
                      <a:cubicBezTo>
                        <a:pt x="2" y="6"/>
                        <a:pt x="2" y="4"/>
                        <a:pt x="3" y="4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5" y="3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9" y="9"/>
                        <a:pt x="10" y="8"/>
                        <a:pt x="9" y="6"/>
                      </a:cubicBezTo>
                      <a:cubicBezTo>
                        <a:pt x="9" y="3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2" name="Freeform 201"/>
                <p:cNvSpPr>
                  <a:spLocks/>
                </p:cNvSpPr>
                <p:nvPr/>
              </p:nvSpPr>
              <p:spPr bwMode="auto">
                <a:xfrm>
                  <a:off x="3296" y="2877"/>
                  <a:ext cx="18" cy="23"/>
                </a:xfrm>
                <a:custGeom>
                  <a:avLst/>
                  <a:gdLst>
                    <a:gd name="T0" fmla="*/ 2147483647 w 8"/>
                    <a:gd name="T1" fmla="*/ 1888820809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1116575180 w 8"/>
                    <a:gd name="T7" fmla="*/ 0 h 10"/>
                    <a:gd name="T8" fmla="*/ 2147483647 w 8"/>
                    <a:gd name="T9" fmla="*/ 1888820809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4"/>
                      </a:moveTo>
                      <a:cubicBezTo>
                        <a:pt x="8" y="7"/>
                        <a:pt x="7" y="9"/>
                        <a:pt x="5" y="9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0" y="3"/>
                        <a:pt x="2" y="0"/>
                        <a:pt x="4" y="0"/>
                      </a:cubicBezTo>
                      <a:cubicBezTo>
                        <a:pt x="5" y="0"/>
                        <a:pt x="7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3" name="Freeform 202"/>
                <p:cNvSpPr>
                  <a:spLocks noEditPoints="1"/>
                </p:cNvSpPr>
                <p:nvPr/>
              </p:nvSpPr>
              <p:spPr bwMode="auto">
                <a:xfrm>
                  <a:off x="3296" y="2874"/>
                  <a:ext cx="21" cy="29"/>
                </a:xfrm>
                <a:custGeom>
                  <a:avLst/>
                  <a:gdLst>
                    <a:gd name="T0" fmla="*/ 2147483647 w 9"/>
                    <a:gd name="T1" fmla="*/ 2147483647 h 12"/>
                    <a:gd name="T2" fmla="*/ 2147483647 w 9"/>
                    <a:gd name="T3" fmla="*/ 2147483647 h 12"/>
                    <a:gd name="T4" fmla="*/ 2147483647 w 9"/>
                    <a:gd name="T5" fmla="*/ 2147483647 h 12"/>
                    <a:gd name="T6" fmla="*/ 1491565192 w 9"/>
                    <a:gd name="T7" fmla="*/ 2147483647 h 12"/>
                    <a:gd name="T8" fmla="*/ 1491565192 w 9"/>
                    <a:gd name="T9" fmla="*/ 2147483647 h 12"/>
                    <a:gd name="T10" fmla="*/ 2147483647 w 9"/>
                    <a:gd name="T11" fmla="*/ 2147483647 h 12"/>
                    <a:gd name="T12" fmla="*/ 2147483647 w 9"/>
                    <a:gd name="T13" fmla="*/ 2147483647 h 12"/>
                    <a:gd name="T14" fmla="*/ 1970996669 w 9"/>
                    <a:gd name="T15" fmla="*/ 0 h 12"/>
                    <a:gd name="T16" fmla="*/ 639242268 w 9"/>
                    <a:gd name="T17" fmla="*/ 2147483647 h 12"/>
                    <a:gd name="T18" fmla="*/ 0 w 9"/>
                    <a:gd name="T19" fmla="*/ 2147483647 h 12"/>
                    <a:gd name="T20" fmla="*/ 2147483647 w 9"/>
                    <a:gd name="T21" fmla="*/ 2147483647 h 12"/>
                    <a:gd name="T22" fmla="*/ 2147483647 w 9"/>
                    <a:gd name="T23" fmla="*/ 2147483647 h 12"/>
                    <a:gd name="T24" fmla="*/ 2147483647 w 9"/>
                    <a:gd name="T25" fmla="*/ 2147483647 h 12"/>
                    <a:gd name="T26" fmla="*/ 1970996669 w 9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"/>
                    <a:gd name="T43" fmla="*/ 0 h 12"/>
                    <a:gd name="T44" fmla="*/ 9 w 9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" h="12">
                      <a:moveTo>
                        <a:pt x="7" y="6"/>
                      </a:moveTo>
                      <a:cubicBezTo>
                        <a:pt x="7" y="7"/>
                        <a:pt x="7" y="8"/>
                        <a:pt x="6" y="9"/>
                      </a:cubicBezTo>
                      <a:cubicBezTo>
                        <a:pt x="6" y="9"/>
                        <a:pt x="6" y="9"/>
                        <a:pt x="5" y="9"/>
                      </a:cubicBezTo>
                      <a:cubicBezTo>
                        <a:pt x="4" y="10"/>
                        <a:pt x="2" y="8"/>
                        <a:pt x="2" y="6"/>
                      </a:cubicBezTo>
                      <a:cubicBezTo>
                        <a:pt x="2" y="5"/>
                        <a:pt x="2" y="4"/>
                        <a:pt x="2" y="3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5" y="2"/>
                        <a:pt x="6" y="3"/>
                        <a:pt x="7" y="6"/>
                      </a:cubicBezTo>
                      <a:close/>
                      <a:moveTo>
                        <a:pt x="3" y="0"/>
                      </a:moveTo>
                      <a:cubicBezTo>
                        <a:pt x="2" y="0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6"/>
                      </a:cubicBezTo>
                      <a:cubicBezTo>
                        <a:pt x="1" y="10"/>
                        <a:pt x="3" y="12"/>
                        <a:pt x="5" y="11"/>
                      </a:cubicBezTo>
                      <a:cubicBezTo>
                        <a:pt x="6" y="11"/>
                        <a:pt x="7" y="11"/>
                        <a:pt x="8" y="10"/>
                      </a:cubicBezTo>
                      <a:cubicBezTo>
                        <a:pt x="9" y="9"/>
                        <a:pt x="9" y="7"/>
                        <a:pt x="9" y="5"/>
                      </a:cubicBezTo>
                      <a:cubicBezTo>
                        <a:pt x="8" y="2"/>
                        <a:pt x="6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4" name="Freeform 203"/>
                <p:cNvSpPr>
                  <a:spLocks/>
                </p:cNvSpPr>
                <p:nvPr/>
              </p:nvSpPr>
              <p:spPr bwMode="auto">
                <a:xfrm>
                  <a:off x="3329" y="2886"/>
                  <a:ext cx="18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1390983465 w 8"/>
                    <a:gd name="T3" fmla="*/ 2147483647 h 10"/>
                    <a:gd name="T4" fmla="*/ 274769509 w 8"/>
                    <a:gd name="T5" fmla="*/ 2147483647 h 10"/>
                    <a:gd name="T6" fmla="*/ 893216886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8" y="4"/>
                      </a:moveTo>
                      <a:cubicBezTo>
                        <a:pt x="8" y="7"/>
                        <a:pt x="7" y="9"/>
                        <a:pt x="5" y="10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5" name="Freeform 204"/>
                <p:cNvSpPr>
                  <a:spLocks noEditPoints="1"/>
                </p:cNvSpPr>
                <p:nvPr/>
              </p:nvSpPr>
              <p:spPr bwMode="auto">
                <a:xfrm>
                  <a:off x="3326" y="2884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0 h 12"/>
                    <a:gd name="T16" fmla="*/ 2147483647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8" y="6"/>
                      </a:moveTo>
                      <a:cubicBezTo>
                        <a:pt x="8" y="7"/>
                        <a:pt x="8" y="8"/>
                        <a:pt x="7" y="9"/>
                      </a:cubicBezTo>
                      <a:cubicBezTo>
                        <a:pt x="7" y="9"/>
                        <a:pt x="7" y="10"/>
                        <a:pt x="6" y="10"/>
                      </a:cubicBezTo>
                      <a:cubicBezTo>
                        <a:pt x="5" y="10"/>
                        <a:pt x="3" y="8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6" y="2"/>
                        <a:pt x="7" y="4"/>
                        <a:pt x="8" y="6"/>
                      </a:cubicBezTo>
                      <a:close/>
                      <a:moveTo>
                        <a:pt x="4" y="0"/>
                      </a:moveTo>
                      <a:cubicBezTo>
                        <a:pt x="3" y="0"/>
                        <a:pt x="2" y="1"/>
                        <a:pt x="2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10" y="9"/>
                        <a:pt x="10" y="7"/>
                        <a:pt x="10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6" name="Freeform 205"/>
                <p:cNvSpPr>
                  <a:spLocks/>
                </p:cNvSpPr>
                <p:nvPr/>
              </p:nvSpPr>
              <p:spPr bwMode="auto">
                <a:xfrm>
                  <a:off x="3362" y="2895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907843583 w 8"/>
                    <a:gd name="T5" fmla="*/ 2147483647 h 10"/>
                    <a:gd name="T6" fmla="*/ 2147483647 w 8"/>
                    <a:gd name="T7" fmla="*/ 0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1" y="6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7" name="Freeform 206"/>
                <p:cNvSpPr>
                  <a:spLocks noEditPoints="1"/>
                </p:cNvSpPr>
                <p:nvPr/>
              </p:nvSpPr>
              <p:spPr bwMode="auto">
                <a:xfrm>
                  <a:off x="3359" y="2893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491565350 h 12"/>
                    <a:gd name="T12" fmla="*/ 2147483647 w 10"/>
                    <a:gd name="T13" fmla="*/ 2147483647 h 12"/>
                    <a:gd name="T14" fmla="*/ 2147483647 w 10"/>
                    <a:gd name="T15" fmla="*/ 0 h 12"/>
                    <a:gd name="T16" fmla="*/ 1171680321 w 10"/>
                    <a:gd name="T17" fmla="*/ 1491565350 h 12"/>
                    <a:gd name="T18" fmla="*/ 1171680321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0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8" y="7"/>
                        <a:pt x="7" y="8"/>
                        <a:pt x="7" y="9"/>
                      </a:cubicBezTo>
                      <a:cubicBezTo>
                        <a:pt x="7" y="9"/>
                        <a:pt x="6" y="10"/>
                        <a:pt x="6" y="10"/>
                      </a:cubicBezTo>
                      <a:cubicBezTo>
                        <a:pt x="4" y="10"/>
                        <a:pt x="3" y="8"/>
                        <a:pt x="3" y="6"/>
                      </a:cubicBez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3" y="3"/>
                        <a:pt x="4" y="2"/>
                        <a:pt x="4" y="2"/>
                      </a:cubicBezTo>
                      <a:cubicBezTo>
                        <a:pt x="6" y="2"/>
                        <a:pt x="7" y="4"/>
                        <a:pt x="7" y="6"/>
                      </a:cubicBezTo>
                      <a:close/>
                      <a:moveTo>
                        <a:pt x="4" y="0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1" y="10"/>
                        <a:pt x="4" y="12"/>
                        <a:pt x="6" y="12"/>
                      </a:cubicBezTo>
                      <a:cubicBezTo>
                        <a:pt x="7" y="12"/>
                        <a:pt x="8" y="11"/>
                        <a:pt x="9" y="10"/>
                      </a:cubicBezTo>
                      <a:cubicBezTo>
                        <a:pt x="9" y="9"/>
                        <a:pt x="10" y="7"/>
                        <a:pt x="9" y="5"/>
                      </a:cubicBezTo>
                      <a:cubicBezTo>
                        <a:pt x="9" y="2"/>
                        <a:pt x="6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8" name="Freeform 207"/>
                <p:cNvSpPr>
                  <a:spLocks/>
                </p:cNvSpPr>
                <p:nvPr/>
              </p:nvSpPr>
              <p:spPr bwMode="auto">
                <a:xfrm>
                  <a:off x="3395" y="2905"/>
                  <a:ext cx="19" cy="24"/>
                </a:xfrm>
                <a:custGeom>
                  <a:avLst/>
                  <a:gdLst>
                    <a:gd name="T0" fmla="*/ 2147483647 w 8"/>
                    <a:gd name="T1" fmla="*/ 2147483647 h 10"/>
                    <a:gd name="T2" fmla="*/ 2147483647 w 8"/>
                    <a:gd name="T3" fmla="*/ 2147483647 h 10"/>
                    <a:gd name="T4" fmla="*/ 0 w 8"/>
                    <a:gd name="T5" fmla="*/ 2147483647 h 10"/>
                    <a:gd name="T6" fmla="*/ 2147483647 w 8"/>
                    <a:gd name="T7" fmla="*/ 1171680321 h 10"/>
                    <a:gd name="T8" fmla="*/ 2147483647 w 8"/>
                    <a:gd name="T9" fmla="*/ 2147483647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"/>
                    <a:gd name="T16" fmla="*/ 0 h 10"/>
                    <a:gd name="T17" fmla="*/ 8 w 8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" h="10">
                      <a:moveTo>
                        <a:pt x="7" y="5"/>
                      </a:moveTo>
                      <a:cubicBezTo>
                        <a:pt x="8" y="7"/>
                        <a:pt x="7" y="10"/>
                        <a:pt x="5" y="10"/>
                      </a:cubicBezTo>
                      <a:cubicBezTo>
                        <a:pt x="3" y="10"/>
                        <a:pt x="1" y="8"/>
                        <a:pt x="0" y="6"/>
                      </a:cubicBezTo>
                      <a:cubicBezTo>
                        <a:pt x="0" y="3"/>
                        <a:pt x="1" y="1"/>
                        <a:pt x="3" y="1"/>
                      </a:cubicBezTo>
                      <a:cubicBezTo>
                        <a:pt x="5" y="0"/>
                        <a:pt x="7" y="2"/>
                        <a:pt x="7" y="5"/>
                      </a:cubicBezTo>
                      <a:close/>
                    </a:path>
                  </a:pathLst>
                </a:custGeom>
                <a:solidFill>
                  <a:srgbClr val="A0CC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09" name="Freeform 208"/>
                <p:cNvSpPr>
                  <a:spLocks noEditPoints="1"/>
                </p:cNvSpPr>
                <p:nvPr/>
              </p:nvSpPr>
              <p:spPr bwMode="auto">
                <a:xfrm>
                  <a:off x="3392" y="2903"/>
                  <a:ext cx="24" cy="28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1970996877 h 12"/>
                    <a:gd name="T10" fmla="*/ 2147483647 w 10"/>
                    <a:gd name="T11" fmla="*/ 1970996877 h 12"/>
                    <a:gd name="T12" fmla="*/ 2147483647 w 10"/>
                    <a:gd name="T13" fmla="*/ 2147483647 h 12"/>
                    <a:gd name="T14" fmla="*/ 2147483647 w 10"/>
                    <a:gd name="T15" fmla="*/ 639242335 h 12"/>
                    <a:gd name="T16" fmla="*/ 1171680321 w 10"/>
                    <a:gd name="T17" fmla="*/ 1491565350 h 12"/>
                    <a:gd name="T18" fmla="*/ 0 w 10"/>
                    <a:gd name="T19" fmla="*/ 2147483647 h 12"/>
                    <a:gd name="T20" fmla="*/ 2147483647 w 10"/>
                    <a:gd name="T21" fmla="*/ 2147483647 h 12"/>
                    <a:gd name="T22" fmla="*/ 2147483647 w 10"/>
                    <a:gd name="T23" fmla="*/ 2147483647 h 12"/>
                    <a:gd name="T24" fmla="*/ 2147483647 w 10"/>
                    <a:gd name="T25" fmla="*/ 2147483647 h 12"/>
                    <a:gd name="T26" fmla="*/ 2147483647 w 10"/>
                    <a:gd name="T27" fmla="*/ 639242335 h 1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12"/>
                    <a:gd name="T44" fmla="*/ 10 w 10"/>
                    <a:gd name="T45" fmla="*/ 12 h 1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12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4" y="10"/>
                        <a:pt x="3" y="9"/>
                        <a:pt x="2" y="7"/>
                      </a:cubicBezTo>
                      <a:cubicBezTo>
                        <a:pt x="2" y="5"/>
                        <a:pt x="2" y="4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5" y="2"/>
                        <a:pt x="7" y="4"/>
                        <a:pt x="7" y="6"/>
                      </a:cubicBezTo>
                      <a:close/>
                      <a:moveTo>
                        <a:pt x="4" y="1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1" y="10"/>
                        <a:pt x="3" y="12"/>
                        <a:pt x="6" y="12"/>
                      </a:cubicBezTo>
                      <a:cubicBezTo>
                        <a:pt x="7" y="12"/>
                        <a:pt x="8" y="11"/>
                        <a:pt x="8" y="10"/>
                      </a:cubicBezTo>
                      <a:cubicBezTo>
                        <a:pt x="9" y="9"/>
                        <a:pt x="10" y="7"/>
                        <a:pt x="9" y="6"/>
                      </a:cubicBezTo>
                      <a:cubicBezTo>
                        <a:pt x="9" y="2"/>
                        <a:pt x="6" y="0"/>
                        <a:pt x="4" y="1"/>
                      </a:cubicBez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210" name="Freeform 209"/>
                <p:cNvSpPr>
                  <a:spLocks noEditPoints="1"/>
                </p:cNvSpPr>
                <p:nvPr/>
              </p:nvSpPr>
              <p:spPr bwMode="auto">
                <a:xfrm>
                  <a:off x="3024" y="2638"/>
                  <a:ext cx="774" cy="376"/>
                </a:xfrm>
                <a:custGeom>
                  <a:avLst/>
                  <a:gdLst>
                    <a:gd name="T0" fmla="*/ 2147483647 w 328"/>
                    <a:gd name="T1" fmla="*/ 2147483647 h 159"/>
                    <a:gd name="T2" fmla="*/ 2147483647 w 328"/>
                    <a:gd name="T3" fmla="*/ 2147483647 h 159"/>
                    <a:gd name="T4" fmla="*/ 2147483647 w 328"/>
                    <a:gd name="T5" fmla="*/ 2147483647 h 159"/>
                    <a:gd name="T6" fmla="*/ 2147483647 w 328"/>
                    <a:gd name="T7" fmla="*/ 2147483647 h 159"/>
                    <a:gd name="T8" fmla="*/ 2147483647 w 328"/>
                    <a:gd name="T9" fmla="*/ 2147483647 h 159"/>
                    <a:gd name="T10" fmla="*/ 2147483647 w 328"/>
                    <a:gd name="T11" fmla="*/ 2147483647 h 159"/>
                    <a:gd name="T12" fmla="*/ 2147483647 w 328"/>
                    <a:gd name="T13" fmla="*/ 2147483647 h 159"/>
                    <a:gd name="T14" fmla="*/ 1893356434 w 328"/>
                    <a:gd name="T15" fmla="*/ 2147483647 h 159"/>
                    <a:gd name="T16" fmla="*/ 2147483647 w 328"/>
                    <a:gd name="T17" fmla="*/ 2147483647 h 159"/>
                    <a:gd name="T18" fmla="*/ 2147483647 w 328"/>
                    <a:gd name="T19" fmla="*/ 2147483647 h 159"/>
                    <a:gd name="T20" fmla="*/ 1893356434 w 328"/>
                    <a:gd name="T21" fmla="*/ 2147483647 h 159"/>
                    <a:gd name="T22" fmla="*/ 2147483647 w 328"/>
                    <a:gd name="T23" fmla="*/ 2147483647 h 159"/>
                    <a:gd name="T24" fmla="*/ 2147483647 w 328"/>
                    <a:gd name="T25" fmla="*/ 2147483647 h 159"/>
                    <a:gd name="T26" fmla="*/ 0 w 328"/>
                    <a:gd name="T27" fmla="*/ 2147483647 h 159"/>
                    <a:gd name="T28" fmla="*/ 0 w 328"/>
                    <a:gd name="T29" fmla="*/ 2147483647 h 159"/>
                    <a:gd name="T30" fmla="*/ 802352718 w 328"/>
                    <a:gd name="T31" fmla="*/ 2147483647 h 159"/>
                    <a:gd name="T32" fmla="*/ 2147483647 w 328"/>
                    <a:gd name="T33" fmla="*/ 2147483647 h 159"/>
                    <a:gd name="T34" fmla="*/ 2147483647 w 328"/>
                    <a:gd name="T35" fmla="*/ 2147483647 h 159"/>
                    <a:gd name="T36" fmla="*/ 2147483647 w 328"/>
                    <a:gd name="T37" fmla="*/ 2147483647 h 159"/>
                    <a:gd name="T38" fmla="*/ 2147483647 w 328"/>
                    <a:gd name="T39" fmla="*/ 2147483647 h 159"/>
                    <a:gd name="T40" fmla="*/ 2147483647 w 328"/>
                    <a:gd name="T41" fmla="*/ 2147483647 h 159"/>
                    <a:gd name="T42" fmla="*/ 2147483647 w 328"/>
                    <a:gd name="T43" fmla="*/ 2147483647 h 159"/>
                    <a:gd name="T44" fmla="*/ 2147483647 w 328"/>
                    <a:gd name="T45" fmla="*/ 0 h 159"/>
                    <a:gd name="T46" fmla="*/ 2147483647 w 328"/>
                    <a:gd name="T47" fmla="*/ 0 h 159"/>
                    <a:gd name="T48" fmla="*/ 802352718 w 328"/>
                    <a:gd name="T49" fmla="*/ 2147483647 h 159"/>
                    <a:gd name="T50" fmla="*/ 0 w 328"/>
                    <a:gd name="T51" fmla="*/ 2147483647 h 15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28"/>
                    <a:gd name="T79" fmla="*/ 0 h 159"/>
                    <a:gd name="T80" fmla="*/ 328 w 328"/>
                    <a:gd name="T81" fmla="*/ 159 h 15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28" h="159">
                      <a:moveTo>
                        <a:pt x="138" y="3"/>
                      </a:moveTo>
                      <a:cubicBezTo>
                        <a:pt x="326" y="63"/>
                        <a:pt x="326" y="63"/>
                        <a:pt x="326" y="63"/>
                      </a:cubicBezTo>
                      <a:cubicBezTo>
                        <a:pt x="325" y="62"/>
                        <a:pt x="325" y="62"/>
                        <a:pt x="325" y="61"/>
                      </a:cubicBezTo>
                      <a:cubicBezTo>
                        <a:pt x="325" y="124"/>
                        <a:pt x="325" y="124"/>
                        <a:pt x="325" y="124"/>
                      </a:cubicBezTo>
                      <a:cubicBezTo>
                        <a:pt x="325" y="124"/>
                        <a:pt x="325" y="123"/>
                        <a:pt x="326" y="123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190" y="156"/>
                        <a:pt x="190" y="156"/>
                        <a:pt x="190" y="156"/>
                      </a:cubicBezTo>
                      <a:cubicBezTo>
                        <a:pt x="2" y="96"/>
                        <a:pt x="2" y="96"/>
                        <a:pt x="2" y="96"/>
                      </a:cubicBezTo>
                      <a:cubicBezTo>
                        <a:pt x="3" y="96"/>
                        <a:pt x="3" y="96"/>
                        <a:pt x="3" y="9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6"/>
                        <a:pt x="2" y="36"/>
                        <a:pt x="2" y="36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lose/>
                      <a:moveTo>
                        <a:pt x="0" y="35"/>
                      </a:move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98"/>
                        <a:pt x="0" y="98"/>
                        <a:pt x="1" y="98"/>
                      </a:cubicBezTo>
                      <a:cubicBezTo>
                        <a:pt x="189" y="159"/>
                        <a:pt x="189" y="159"/>
                        <a:pt x="189" y="159"/>
                      </a:cubicBezTo>
                      <a:cubicBezTo>
                        <a:pt x="190" y="159"/>
                        <a:pt x="190" y="159"/>
                        <a:pt x="190" y="159"/>
                      </a:cubicBezTo>
                      <a:cubicBezTo>
                        <a:pt x="326" y="126"/>
                        <a:pt x="326" y="126"/>
                        <a:pt x="326" y="126"/>
                      </a:cubicBezTo>
                      <a:cubicBezTo>
                        <a:pt x="327" y="126"/>
                        <a:pt x="328" y="125"/>
                        <a:pt x="328" y="124"/>
                      </a:cubicBezTo>
                      <a:cubicBezTo>
                        <a:pt x="328" y="61"/>
                        <a:pt x="328" y="61"/>
                        <a:pt x="328" y="61"/>
                      </a:cubicBezTo>
                      <a:cubicBezTo>
                        <a:pt x="328" y="60"/>
                        <a:pt x="327" y="60"/>
                        <a:pt x="327" y="6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0" y="34"/>
                        <a:pt x="0" y="34"/>
                        <a:pt x="0" y="35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75165" name="Group 32"/>
              <p:cNvGrpSpPr>
                <a:grpSpLocks/>
              </p:cNvGrpSpPr>
              <p:nvPr/>
            </p:nvGrpSpPr>
            <p:grpSpPr bwMode="auto">
              <a:xfrm>
                <a:off x="6381750" y="5029180"/>
                <a:ext cx="457200" cy="577752"/>
                <a:chOff x="4368" y="2704"/>
                <a:chExt cx="416" cy="543"/>
              </a:xfrm>
            </p:grpSpPr>
            <p:sp>
              <p:nvSpPr>
                <p:cNvPr id="175166" name="Freeform 33"/>
                <p:cNvSpPr>
                  <a:spLocks/>
                </p:cNvSpPr>
                <p:nvPr/>
              </p:nvSpPr>
              <p:spPr bwMode="auto">
                <a:xfrm>
                  <a:off x="4449" y="3164"/>
                  <a:ext cx="203" cy="59"/>
                </a:xfrm>
                <a:custGeom>
                  <a:avLst/>
                  <a:gdLst>
                    <a:gd name="T0" fmla="*/ 0 w 203"/>
                    <a:gd name="T1" fmla="*/ 10 h 59"/>
                    <a:gd name="T2" fmla="*/ 163 w 203"/>
                    <a:gd name="T3" fmla="*/ 59 h 59"/>
                    <a:gd name="T4" fmla="*/ 203 w 203"/>
                    <a:gd name="T5" fmla="*/ 50 h 59"/>
                    <a:gd name="T6" fmla="*/ 40 w 203"/>
                    <a:gd name="T7" fmla="*/ 0 h 59"/>
                    <a:gd name="T8" fmla="*/ 0 w 203"/>
                    <a:gd name="T9" fmla="*/ 1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3"/>
                    <a:gd name="T16" fmla="*/ 0 h 59"/>
                    <a:gd name="T17" fmla="*/ 203 w 203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3" h="59">
                      <a:moveTo>
                        <a:pt x="0" y="10"/>
                      </a:moveTo>
                      <a:lnTo>
                        <a:pt x="163" y="59"/>
                      </a:lnTo>
                      <a:lnTo>
                        <a:pt x="203" y="50"/>
                      </a:lnTo>
                      <a:lnTo>
                        <a:pt x="40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646C8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67" name="Freeform 34"/>
                <p:cNvSpPr>
                  <a:spLocks/>
                </p:cNvSpPr>
                <p:nvPr/>
              </p:nvSpPr>
              <p:spPr bwMode="auto">
                <a:xfrm>
                  <a:off x="4449" y="3174"/>
                  <a:ext cx="163" cy="61"/>
                </a:xfrm>
                <a:custGeom>
                  <a:avLst/>
                  <a:gdLst>
                    <a:gd name="T0" fmla="*/ 163 w 163"/>
                    <a:gd name="T1" fmla="*/ 61 h 61"/>
                    <a:gd name="T2" fmla="*/ 0 w 163"/>
                    <a:gd name="T3" fmla="*/ 12 h 61"/>
                    <a:gd name="T4" fmla="*/ 0 w 163"/>
                    <a:gd name="T5" fmla="*/ 0 h 61"/>
                    <a:gd name="T6" fmla="*/ 163 w 163"/>
                    <a:gd name="T7" fmla="*/ 52 h 61"/>
                    <a:gd name="T8" fmla="*/ 163 w 163"/>
                    <a:gd name="T9" fmla="*/ 61 h 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3"/>
                    <a:gd name="T16" fmla="*/ 0 h 61"/>
                    <a:gd name="T17" fmla="*/ 163 w 163"/>
                    <a:gd name="T18" fmla="*/ 61 h 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3" h="61">
                      <a:moveTo>
                        <a:pt x="163" y="61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63" y="52"/>
                      </a:lnTo>
                      <a:lnTo>
                        <a:pt x="163" y="61"/>
                      </a:lnTo>
                      <a:close/>
                    </a:path>
                  </a:pathLst>
                </a:custGeom>
                <a:solidFill>
                  <a:srgbClr val="919B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68" name="Freeform 35"/>
                <p:cNvSpPr>
                  <a:spLocks/>
                </p:cNvSpPr>
                <p:nvPr/>
              </p:nvSpPr>
              <p:spPr bwMode="auto">
                <a:xfrm>
                  <a:off x="4612" y="3214"/>
                  <a:ext cx="40" cy="21"/>
                </a:xfrm>
                <a:custGeom>
                  <a:avLst/>
                  <a:gdLst>
                    <a:gd name="T0" fmla="*/ 40 w 40"/>
                    <a:gd name="T1" fmla="*/ 12 h 21"/>
                    <a:gd name="T2" fmla="*/ 0 w 40"/>
                    <a:gd name="T3" fmla="*/ 21 h 21"/>
                    <a:gd name="T4" fmla="*/ 0 w 40"/>
                    <a:gd name="T5" fmla="*/ 9 h 21"/>
                    <a:gd name="T6" fmla="*/ 40 w 40"/>
                    <a:gd name="T7" fmla="*/ 0 h 21"/>
                    <a:gd name="T8" fmla="*/ 40 w 40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21"/>
                    <a:gd name="T17" fmla="*/ 40 w 40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21">
                      <a:moveTo>
                        <a:pt x="40" y="12"/>
                      </a:moveTo>
                      <a:lnTo>
                        <a:pt x="0" y="21"/>
                      </a:lnTo>
                      <a:lnTo>
                        <a:pt x="0" y="9"/>
                      </a:lnTo>
                      <a:lnTo>
                        <a:pt x="40" y="0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rgbClr val="3F47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69" name="Freeform 36"/>
                <p:cNvSpPr>
                  <a:spLocks/>
                </p:cNvSpPr>
                <p:nvPr/>
              </p:nvSpPr>
              <p:spPr bwMode="auto">
                <a:xfrm>
                  <a:off x="4496" y="3167"/>
                  <a:ext cx="113" cy="47"/>
                </a:xfrm>
                <a:custGeom>
                  <a:avLst/>
                  <a:gdLst>
                    <a:gd name="T0" fmla="*/ 113 w 113"/>
                    <a:gd name="T1" fmla="*/ 47 h 47"/>
                    <a:gd name="T2" fmla="*/ 0 w 113"/>
                    <a:gd name="T3" fmla="*/ 12 h 47"/>
                    <a:gd name="T4" fmla="*/ 0 w 113"/>
                    <a:gd name="T5" fmla="*/ 0 h 47"/>
                    <a:gd name="T6" fmla="*/ 113 w 113"/>
                    <a:gd name="T7" fmla="*/ 35 h 47"/>
                    <a:gd name="T8" fmla="*/ 113 w 113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47"/>
                    <a:gd name="T17" fmla="*/ 113 w 11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47">
                      <a:moveTo>
                        <a:pt x="113" y="47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13" y="35"/>
                      </a:lnTo>
                      <a:lnTo>
                        <a:pt x="113" y="47"/>
                      </a:lnTo>
                      <a:close/>
                    </a:path>
                  </a:pathLst>
                </a:custGeom>
                <a:solidFill>
                  <a:srgbClr val="535B6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0" name="Freeform 37"/>
                <p:cNvSpPr>
                  <a:spLocks/>
                </p:cNvSpPr>
                <p:nvPr/>
              </p:nvSpPr>
              <p:spPr bwMode="auto">
                <a:xfrm>
                  <a:off x="4609" y="3200"/>
                  <a:ext cx="15" cy="14"/>
                </a:xfrm>
                <a:custGeom>
                  <a:avLst/>
                  <a:gdLst>
                    <a:gd name="T0" fmla="*/ 15 w 15"/>
                    <a:gd name="T1" fmla="*/ 12 h 14"/>
                    <a:gd name="T2" fmla="*/ 0 w 15"/>
                    <a:gd name="T3" fmla="*/ 14 h 14"/>
                    <a:gd name="T4" fmla="*/ 0 w 15"/>
                    <a:gd name="T5" fmla="*/ 2 h 14"/>
                    <a:gd name="T6" fmla="*/ 15 w 15"/>
                    <a:gd name="T7" fmla="*/ 0 h 14"/>
                    <a:gd name="T8" fmla="*/ 15 w 15"/>
                    <a:gd name="T9" fmla="*/ 1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2"/>
                      </a:moveTo>
                      <a:lnTo>
                        <a:pt x="0" y="14"/>
                      </a:lnTo>
                      <a:lnTo>
                        <a:pt x="0" y="2"/>
                      </a:lnTo>
                      <a:lnTo>
                        <a:pt x="15" y="0"/>
                      </a:lnTo>
                      <a:lnTo>
                        <a:pt x="15" y="12"/>
                      </a:lnTo>
                      <a:close/>
                    </a:path>
                  </a:pathLst>
                </a:custGeom>
                <a:solidFill>
                  <a:srgbClr val="3F47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1" name="Freeform 38"/>
                <p:cNvSpPr>
                  <a:spLocks/>
                </p:cNvSpPr>
                <p:nvPr/>
              </p:nvSpPr>
              <p:spPr bwMode="auto">
                <a:xfrm>
                  <a:off x="4394" y="2739"/>
                  <a:ext cx="40" cy="376"/>
                </a:xfrm>
                <a:custGeom>
                  <a:avLst/>
                  <a:gdLst>
                    <a:gd name="T0" fmla="*/ 0 w 40"/>
                    <a:gd name="T1" fmla="*/ 10 h 376"/>
                    <a:gd name="T2" fmla="*/ 0 w 40"/>
                    <a:gd name="T3" fmla="*/ 376 h 376"/>
                    <a:gd name="T4" fmla="*/ 40 w 40"/>
                    <a:gd name="T5" fmla="*/ 366 h 376"/>
                    <a:gd name="T6" fmla="*/ 40 w 40"/>
                    <a:gd name="T7" fmla="*/ 0 h 376"/>
                    <a:gd name="T8" fmla="*/ 0 w 40"/>
                    <a:gd name="T9" fmla="*/ 10 h 3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376"/>
                    <a:gd name="T17" fmla="*/ 40 w 40"/>
                    <a:gd name="T18" fmla="*/ 376 h 3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376">
                      <a:moveTo>
                        <a:pt x="0" y="10"/>
                      </a:moveTo>
                      <a:lnTo>
                        <a:pt x="0" y="376"/>
                      </a:lnTo>
                      <a:lnTo>
                        <a:pt x="40" y="366"/>
                      </a:lnTo>
                      <a:lnTo>
                        <a:pt x="40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2" name="Freeform 39"/>
                <p:cNvSpPr>
                  <a:spLocks/>
                </p:cNvSpPr>
                <p:nvPr/>
              </p:nvSpPr>
              <p:spPr bwMode="auto">
                <a:xfrm>
                  <a:off x="4449" y="3174"/>
                  <a:ext cx="163" cy="61"/>
                </a:xfrm>
                <a:custGeom>
                  <a:avLst/>
                  <a:gdLst>
                    <a:gd name="T0" fmla="*/ 163 w 163"/>
                    <a:gd name="T1" fmla="*/ 61 h 61"/>
                    <a:gd name="T2" fmla="*/ 0 w 163"/>
                    <a:gd name="T3" fmla="*/ 12 h 61"/>
                    <a:gd name="T4" fmla="*/ 0 w 163"/>
                    <a:gd name="T5" fmla="*/ 0 h 61"/>
                    <a:gd name="T6" fmla="*/ 163 w 163"/>
                    <a:gd name="T7" fmla="*/ 52 h 61"/>
                    <a:gd name="T8" fmla="*/ 163 w 163"/>
                    <a:gd name="T9" fmla="*/ 61 h 6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3"/>
                    <a:gd name="T16" fmla="*/ 0 h 61"/>
                    <a:gd name="T17" fmla="*/ 163 w 163"/>
                    <a:gd name="T18" fmla="*/ 61 h 6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3" h="61">
                      <a:moveTo>
                        <a:pt x="163" y="61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63" y="52"/>
                      </a:lnTo>
                      <a:lnTo>
                        <a:pt x="163" y="61"/>
                      </a:ln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3" name="Freeform 40"/>
                <p:cNvSpPr>
                  <a:spLocks/>
                </p:cNvSpPr>
                <p:nvPr/>
              </p:nvSpPr>
              <p:spPr bwMode="auto">
                <a:xfrm>
                  <a:off x="4612" y="3214"/>
                  <a:ext cx="40" cy="21"/>
                </a:xfrm>
                <a:custGeom>
                  <a:avLst/>
                  <a:gdLst>
                    <a:gd name="T0" fmla="*/ 40 w 40"/>
                    <a:gd name="T1" fmla="*/ 12 h 21"/>
                    <a:gd name="T2" fmla="*/ 0 w 40"/>
                    <a:gd name="T3" fmla="*/ 21 h 21"/>
                    <a:gd name="T4" fmla="*/ 0 w 40"/>
                    <a:gd name="T5" fmla="*/ 9 h 21"/>
                    <a:gd name="T6" fmla="*/ 40 w 40"/>
                    <a:gd name="T7" fmla="*/ 0 h 21"/>
                    <a:gd name="T8" fmla="*/ 40 w 40"/>
                    <a:gd name="T9" fmla="*/ 12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21"/>
                    <a:gd name="T17" fmla="*/ 40 w 40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21">
                      <a:moveTo>
                        <a:pt x="40" y="12"/>
                      </a:moveTo>
                      <a:lnTo>
                        <a:pt x="0" y="21"/>
                      </a:lnTo>
                      <a:lnTo>
                        <a:pt x="0" y="9"/>
                      </a:lnTo>
                      <a:lnTo>
                        <a:pt x="40" y="0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4" name="Freeform 41"/>
                <p:cNvSpPr>
                  <a:spLocks/>
                </p:cNvSpPr>
                <p:nvPr/>
              </p:nvSpPr>
              <p:spPr bwMode="auto">
                <a:xfrm>
                  <a:off x="4496" y="3167"/>
                  <a:ext cx="113" cy="47"/>
                </a:xfrm>
                <a:custGeom>
                  <a:avLst/>
                  <a:gdLst>
                    <a:gd name="T0" fmla="*/ 113 w 113"/>
                    <a:gd name="T1" fmla="*/ 47 h 47"/>
                    <a:gd name="T2" fmla="*/ 0 w 113"/>
                    <a:gd name="T3" fmla="*/ 12 h 47"/>
                    <a:gd name="T4" fmla="*/ 0 w 113"/>
                    <a:gd name="T5" fmla="*/ 0 h 47"/>
                    <a:gd name="T6" fmla="*/ 113 w 113"/>
                    <a:gd name="T7" fmla="*/ 35 h 47"/>
                    <a:gd name="T8" fmla="*/ 113 w 113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47"/>
                    <a:gd name="T17" fmla="*/ 113 w 113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47">
                      <a:moveTo>
                        <a:pt x="113" y="47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13" y="35"/>
                      </a:lnTo>
                      <a:lnTo>
                        <a:pt x="113" y="47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5" name="Freeform 42"/>
                <p:cNvSpPr>
                  <a:spLocks/>
                </p:cNvSpPr>
                <p:nvPr/>
              </p:nvSpPr>
              <p:spPr bwMode="auto">
                <a:xfrm>
                  <a:off x="4609" y="3200"/>
                  <a:ext cx="15" cy="14"/>
                </a:xfrm>
                <a:custGeom>
                  <a:avLst/>
                  <a:gdLst>
                    <a:gd name="T0" fmla="*/ 15 w 15"/>
                    <a:gd name="T1" fmla="*/ 12 h 14"/>
                    <a:gd name="T2" fmla="*/ 0 w 15"/>
                    <a:gd name="T3" fmla="*/ 14 h 14"/>
                    <a:gd name="T4" fmla="*/ 0 w 15"/>
                    <a:gd name="T5" fmla="*/ 2 h 14"/>
                    <a:gd name="T6" fmla="*/ 15 w 15"/>
                    <a:gd name="T7" fmla="*/ 0 h 14"/>
                    <a:gd name="T8" fmla="*/ 15 w 15"/>
                    <a:gd name="T9" fmla="*/ 1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4"/>
                    <a:gd name="T17" fmla="*/ 15 w 15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4">
                      <a:moveTo>
                        <a:pt x="15" y="12"/>
                      </a:moveTo>
                      <a:lnTo>
                        <a:pt x="0" y="14"/>
                      </a:lnTo>
                      <a:lnTo>
                        <a:pt x="0" y="2"/>
                      </a:lnTo>
                      <a:lnTo>
                        <a:pt x="15" y="0"/>
                      </a:lnTo>
                      <a:lnTo>
                        <a:pt x="15" y="12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6" name="Freeform 43"/>
                <p:cNvSpPr>
                  <a:spLocks/>
                </p:cNvSpPr>
                <p:nvPr/>
              </p:nvSpPr>
              <p:spPr bwMode="auto">
                <a:xfrm>
                  <a:off x="4380" y="3101"/>
                  <a:ext cx="400" cy="115"/>
                </a:xfrm>
                <a:custGeom>
                  <a:avLst/>
                  <a:gdLst>
                    <a:gd name="T0" fmla="*/ 0 w 400"/>
                    <a:gd name="T1" fmla="*/ 9 h 115"/>
                    <a:gd name="T2" fmla="*/ 362 w 400"/>
                    <a:gd name="T3" fmla="*/ 115 h 115"/>
                    <a:gd name="T4" fmla="*/ 400 w 400"/>
                    <a:gd name="T5" fmla="*/ 106 h 115"/>
                    <a:gd name="T6" fmla="*/ 40 w 400"/>
                    <a:gd name="T7" fmla="*/ 0 h 115"/>
                    <a:gd name="T8" fmla="*/ 0 w 400"/>
                    <a:gd name="T9" fmla="*/ 9 h 1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115"/>
                    <a:gd name="T17" fmla="*/ 400 w 400"/>
                    <a:gd name="T18" fmla="*/ 115 h 1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115">
                      <a:moveTo>
                        <a:pt x="0" y="9"/>
                      </a:moveTo>
                      <a:lnTo>
                        <a:pt x="362" y="115"/>
                      </a:lnTo>
                      <a:lnTo>
                        <a:pt x="400" y="106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363B4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7" name="Freeform 44"/>
                <p:cNvSpPr>
                  <a:spLocks/>
                </p:cNvSpPr>
                <p:nvPr/>
              </p:nvSpPr>
              <p:spPr bwMode="auto">
                <a:xfrm>
                  <a:off x="4373" y="2709"/>
                  <a:ext cx="409" cy="120"/>
                </a:xfrm>
                <a:custGeom>
                  <a:avLst/>
                  <a:gdLst>
                    <a:gd name="T0" fmla="*/ 0 w 409"/>
                    <a:gd name="T1" fmla="*/ 9 h 120"/>
                    <a:gd name="T2" fmla="*/ 369 w 409"/>
                    <a:gd name="T3" fmla="*/ 120 h 120"/>
                    <a:gd name="T4" fmla="*/ 409 w 409"/>
                    <a:gd name="T5" fmla="*/ 111 h 120"/>
                    <a:gd name="T6" fmla="*/ 40 w 409"/>
                    <a:gd name="T7" fmla="*/ 0 h 120"/>
                    <a:gd name="T8" fmla="*/ 0 w 409"/>
                    <a:gd name="T9" fmla="*/ 9 h 1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9"/>
                    <a:gd name="T16" fmla="*/ 0 h 120"/>
                    <a:gd name="T17" fmla="*/ 409 w 409"/>
                    <a:gd name="T18" fmla="*/ 120 h 1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9" h="120">
                      <a:moveTo>
                        <a:pt x="0" y="9"/>
                      </a:moveTo>
                      <a:lnTo>
                        <a:pt x="369" y="120"/>
                      </a:lnTo>
                      <a:lnTo>
                        <a:pt x="409" y="111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8" name="Freeform 45"/>
                <p:cNvSpPr>
                  <a:spLocks/>
                </p:cNvSpPr>
                <p:nvPr/>
              </p:nvSpPr>
              <p:spPr bwMode="auto">
                <a:xfrm>
                  <a:off x="4742" y="2820"/>
                  <a:ext cx="40" cy="422"/>
                </a:xfrm>
                <a:custGeom>
                  <a:avLst/>
                  <a:gdLst>
                    <a:gd name="T0" fmla="*/ 0 w 40"/>
                    <a:gd name="T1" fmla="*/ 9 h 422"/>
                    <a:gd name="T2" fmla="*/ 0 w 40"/>
                    <a:gd name="T3" fmla="*/ 422 h 422"/>
                    <a:gd name="T4" fmla="*/ 40 w 40"/>
                    <a:gd name="T5" fmla="*/ 413 h 422"/>
                    <a:gd name="T6" fmla="*/ 40 w 40"/>
                    <a:gd name="T7" fmla="*/ 0 h 422"/>
                    <a:gd name="T8" fmla="*/ 0 w 40"/>
                    <a:gd name="T9" fmla="*/ 9 h 4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422"/>
                    <a:gd name="T17" fmla="*/ 40 w 40"/>
                    <a:gd name="T18" fmla="*/ 422 h 4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422">
                      <a:moveTo>
                        <a:pt x="0" y="9"/>
                      </a:moveTo>
                      <a:lnTo>
                        <a:pt x="0" y="422"/>
                      </a:lnTo>
                      <a:lnTo>
                        <a:pt x="40" y="413"/>
                      </a:lnTo>
                      <a:lnTo>
                        <a:pt x="40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65B66"/>
                    </a:gs>
                    <a:gs pos="100000">
                      <a:srgbClr val="363B4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79" name="Freeform 46"/>
                <p:cNvSpPr>
                  <a:spLocks/>
                </p:cNvSpPr>
                <p:nvPr/>
              </p:nvSpPr>
              <p:spPr bwMode="auto">
                <a:xfrm>
                  <a:off x="4406" y="2751"/>
                  <a:ext cx="322" cy="449"/>
                </a:xfrm>
                <a:custGeom>
                  <a:avLst/>
                  <a:gdLst>
                    <a:gd name="T0" fmla="*/ 0 w 322"/>
                    <a:gd name="T1" fmla="*/ 357 h 449"/>
                    <a:gd name="T2" fmla="*/ 322 w 322"/>
                    <a:gd name="T3" fmla="*/ 449 h 449"/>
                    <a:gd name="T4" fmla="*/ 322 w 322"/>
                    <a:gd name="T5" fmla="*/ 95 h 449"/>
                    <a:gd name="T6" fmla="*/ 0 w 322"/>
                    <a:gd name="T7" fmla="*/ 0 h 449"/>
                    <a:gd name="T8" fmla="*/ 0 w 322"/>
                    <a:gd name="T9" fmla="*/ 357 h 4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449"/>
                    <a:gd name="T17" fmla="*/ 322 w 322"/>
                    <a:gd name="T18" fmla="*/ 449 h 4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449">
                      <a:moveTo>
                        <a:pt x="0" y="357"/>
                      </a:moveTo>
                      <a:lnTo>
                        <a:pt x="322" y="449"/>
                      </a:lnTo>
                      <a:lnTo>
                        <a:pt x="322" y="95"/>
                      </a:lnTo>
                      <a:lnTo>
                        <a:pt x="0" y="0"/>
                      </a:lnTo>
                      <a:lnTo>
                        <a:pt x="0" y="357"/>
                      </a:lnTo>
                      <a:close/>
                    </a:path>
                  </a:pathLst>
                </a:custGeom>
                <a:solidFill>
                  <a:srgbClr val="3874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0" name="Freeform 47"/>
                <p:cNvSpPr>
                  <a:spLocks/>
                </p:cNvSpPr>
                <p:nvPr/>
              </p:nvSpPr>
              <p:spPr bwMode="auto">
                <a:xfrm>
                  <a:off x="4416" y="2768"/>
                  <a:ext cx="297" cy="304"/>
                </a:xfrm>
                <a:custGeom>
                  <a:avLst/>
                  <a:gdLst>
                    <a:gd name="T0" fmla="*/ 0 w 126"/>
                    <a:gd name="T1" fmla="*/ 0 h 129"/>
                    <a:gd name="T2" fmla="*/ 0 w 126"/>
                    <a:gd name="T3" fmla="*/ 2147483647 h 129"/>
                    <a:gd name="T4" fmla="*/ 2147483647 w 126"/>
                    <a:gd name="T5" fmla="*/ 2147483647 h 129"/>
                    <a:gd name="T6" fmla="*/ 2147483647 w 126"/>
                    <a:gd name="T7" fmla="*/ 2147483647 h 129"/>
                    <a:gd name="T8" fmla="*/ 2147483647 w 126"/>
                    <a:gd name="T9" fmla="*/ 2147483647 h 129"/>
                    <a:gd name="T10" fmla="*/ 0 w 126"/>
                    <a:gd name="T11" fmla="*/ 0 h 1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6"/>
                    <a:gd name="T19" fmla="*/ 0 h 129"/>
                    <a:gd name="T20" fmla="*/ 126 w 126"/>
                    <a:gd name="T21" fmla="*/ 129 h 1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6" h="129">
                      <a:moveTo>
                        <a:pt x="0" y="0"/>
                      </a:move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30" y="124"/>
                        <a:pt x="58" y="108"/>
                      </a:cubicBezTo>
                      <a:cubicBezTo>
                        <a:pt x="86" y="91"/>
                        <a:pt x="126" y="129"/>
                        <a:pt x="126" y="12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4B4DA"/>
                    </a:gs>
                    <a:gs pos="100000">
                      <a:srgbClr val="3874BA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1" name="Freeform 48"/>
                <p:cNvSpPr>
                  <a:spLocks/>
                </p:cNvSpPr>
                <p:nvPr/>
              </p:nvSpPr>
              <p:spPr bwMode="auto">
                <a:xfrm>
                  <a:off x="4394" y="2751"/>
                  <a:ext cx="334" cy="463"/>
                </a:xfrm>
                <a:custGeom>
                  <a:avLst/>
                  <a:gdLst>
                    <a:gd name="T0" fmla="*/ 334 w 334"/>
                    <a:gd name="T1" fmla="*/ 463 h 463"/>
                    <a:gd name="T2" fmla="*/ 334 w 334"/>
                    <a:gd name="T3" fmla="*/ 458 h 463"/>
                    <a:gd name="T4" fmla="*/ 7 w 334"/>
                    <a:gd name="T5" fmla="*/ 361 h 463"/>
                    <a:gd name="T6" fmla="*/ 7 w 334"/>
                    <a:gd name="T7" fmla="*/ 0 h 463"/>
                    <a:gd name="T8" fmla="*/ 0 w 334"/>
                    <a:gd name="T9" fmla="*/ 0 h 463"/>
                    <a:gd name="T10" fmla="*/ 3 w 334"/>
                    <a:gd name="T11" fmla="*/ 364 h 463"/>
                    <a:gd name="T12" fmla="*/ 3 w 334"/>
                    <a:gd name="T13" fmla="*/ 364 h 463"/>
                    <a:gd name="T14" fmla="*/ 334 w 334"/>
                    <a:gd name="T15" fmla="*/ 463 h 46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34"/>
                    <a:gd name="T25" fmla="*/ 0 h 463"/>
                    <a:gd name="T26" fmla="*/ 334 w 334"/>
                    <a:gd name="T27" fmla="*/ 463 h 46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34" h="463">
                      <a:moveTo>
                        <a:pt x="334" y="463"/>
                      </a:moveTo>
                      <a:lnTo>
                        <a:pt x="334" y="458"/>
                      </a:lnTo>
                      <a:lnTo>
                        <a:pt x="7" y="361"/>
                      </a:lnTo>
                      <a:lnTo>
                        <a:pt x="7" y="0"/>
                      </a:lnTo>
                      <a:lnTo>
                        <a:pt x="0" y="0"/>
                      </a:lnTo>
                      <a:lnTo>
                        <a:pt x="3" y="364"/>
                      </a:lnTo>
                      <a:lnTo>
                        <a:pt x="334" y="463"/>
                      </a:lnTo>
                      <a:close/>
                    </a:path>
                  </a:pathLst>
                </a:custGeom>
                <a:solidFill>
                  <a:srgbClr val="DFE0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2" name="Freeform 49"/>
                <p:cNvSpPr>
                  <a:spLocks noEditPoints="1"/>
                </p:cNvSpPr>
                <p:nvPr/>
              </p:nvSpPr>
              <p:spPr bwMode="auto">
                <a:xfrm>
                  <a:off x="4373" y="2718"/>
                  <a:ext cx="371" cy="524"/>
                </a:xfrm>
                <a:custGeom>
                  <a:avLst/>
                  <a:gdLst>
                    <a:gd name="T0" fmla="*/ 0 w 157"/>
                    <a:gd name="T1" fmla="*/ 0 h 222"/>
                    <a:gd name="T2" fmla="*/ 0 w 157"/>
                    <a:gd name="T3" fmla="*/ 2147483647 h 222"/>
                    <a:gd name="T4" fmla="*/ 2147483647 w 157"/>
                    <a:gd name="T5" fmla="*/ 2147483647 h 222"/>
                    <a:gd name="T6" fmla="*/ 2147483647 w 157"/>
                    <a:gd name="T7" fmla="*/ 2147483647 h 222"/>
                    <a:gd name="T8" fmla="*/ 0 w 157"/>
                    <a:gd name="T9" fmla="*/ 0 h 222"/>
                    <a:gd name="T10" fmla="*/ 2147483647 w 157"/>
                    <a:gd name="T11" fmla="*/ 2147483647 h 222"/>
                    <a:gd name="T12" fmla="*/ 2147483647 w 157"/>
                    <a:gd name="T13" fmla="*/ 2147483647 h 222"/>
                    <a:gd name="T14" fmla="*/ 2147483647 w 157"/>
                    <a:gd name="T15" fmla="*/ 2147483647 h 222"/>
                    <a:gd name="T16" fmla="*/ 2147483647 w 157"/>
                    <a:gd name="T17" fmla="*/ 2147483647 h 222"/>
                    <a:gd name="T18" fmla="*/ 2147483647 w 157"/>
                    <a:gd name="T19" fmla="*/ 2147483647 h 22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57"/>
                    <a:gd name="T31" fmla="*/ 0 h 222"/>
                    <a:gd name="T32" fmla="*/ 157 w 157"/>
                    <a:gd name="T33" fmla="*/ 222 h 22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57" h="222">
                      <a:moveTo>
                        <a:pt x="0" y="0"/>
                      </a:move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47"/>
                        <a:pt x="157" y="47"/>
                        <a:pt x="157" y="47"/>
                      </a:cubicBezTo>
                      <a:lnTo>
                        <a:pt x="0" y="0"/>
                      </a:lnTo>
                      <a:close/>
                      <a:moveTo>
                        <a:pt x="148" y="209"/>
                      </a:moveTo>
                      <a:cubicBezTo>
                        <a:pt x="121" y="200"/>
                        <a:pt x="25" y="173"/>
                        <a:pt x="10" y="168"/>
                      </a:cubicBezTo>
                      <a:cubicBezTo>
                        <a:pt x="10" y="153"/>
                        <a:pt x="9" y="39"/>
                        <a:pt x="9" y="14"/>
                      </a:cubicBezTo>
                      <a:cubicBezTo>
                        <a:pt x="37" y="22"/>
                        <a:pt x="133" y="49"/>
                        <a:pt x="148" y="54"/>
                      </a:cubicBezTo>
                      <a:cubicBezTo>
                        <a:pt x="148" y="68"/>
                        <a:pt x="148" y="183"/>
                        <a:pt x="148" y="209"/>
                      </a:cubicBezTo>
                      <a:close/>
                    </a:path>
                  </a:pathLst>
                </a:custGeom>
                <a:solidFill>
                  <a:srgbClr val="A6ACB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5183" name="Freeform 50"/>
                <p:cNvSpPr>
                  <a:spLocks noEditPoints="1"/>
                </p:cNvSpPr>
                <p:nvPr/>
              </p:nvSpPr>
              <p:spPr bwMode="auto">
                <a:xfrm>
                  <a:off x="4368" y="2704"/>
                  <a:ext cx="416" cy="543"/>
                </a:xfrm>
                <a:custGeom>
                  <a:avLst/>
                  <a:gdLst>
                    <a:gd name="T0" fmla="*/ 1955814699 w 176"/>
                    <a:gd name="T1" fmla="*/ 2147483647 h 230"/>
                    <a:gd name="T2" fmla="*/ 2147483647 w 176"/>
                    <a:gd name="T3" fmla="*/ 2147483647 h 230"/>
                    <a:gd name="T4" fmla="*/ 2147483647 w 176"/>
                    <a:gd name="T5" fmla="*/ 2147483647 h 230"/>
                    <a:gd name="T6" fmla="*/ 2147483647 w 176"/>
                    <a:gd name="T7" fmla="*/ 2147483647 h 230"/>
                    <a:gd name="T8" fmla="*/ 2147483647 w 176"/>
                    <a:gd name="T9" fmla="*/ 2147483647 h 230"/>
                    <a:gd name="T10" fmla="*/ 2147483647 w 176"/>
                    <a:gd name="T11" fmla="*/ 2147483647 h 230"/>
                    <a:gd name="T12" fmla="*/ 2147483647 w 176"/>
                    <a:gd name="T13" fmla="*/ 2147483647 h 230"/>
                    <a:gd name="T14" fmla="*/ 2147483647 w 176"/>
                    <a:gd name="T15" fmla="*/ 2147483647 h 230"/>
                    <a:gd name="T16" fmla="*/ 2147483647 w 176"/>
                    <a:gd name="T17" fmla="*/ 2147483647 h 230"/>
                    <a:gd name="T18" fmla="*/ 2147483647 w 176"/>
                    <a:gd name="T19" fmla="*/ 2147483647 h 230"/>
                    <a:gd name="T20" fmla="*/ 2147483647 w 176"/>
                    <a:gd name="T21" fmla="*/ 2147483647 h 230"/>
                    <a:gd name="T22" fmla="*/ 2147483647 w 176"/>
                    <a:gd name="T23" fmla="*/ 2147483647 h 230"/>
                    <a:gd name="T24" fmla="*/ 2147483647 w 176"/>
                    <a:gd name="T25" fmla="*/ 2147483647 h 230"/>
                    <a:gd name="T26" fmla="*/ 2147483647 w 176"/>
                    <a:gd name="T27" fmla="*/ 2147483647 h 230"/>
                    <a:gd name="T28" fmla="*/ 2147483647 w 176"/>
                    <a:gd name="T29" fmla="*/ 2147483647 h 230"/>
                    <a:gd name="T30" fmla="*/ 2147483647 w 176"/>
                    <a:gd name="T31" fmla="*/ 2147483647 h 230"/>
                    <a:gd name="T32" fmla="*/ 2147483647 w 176"/>
                    <a:gd name="T33" fmla="*/ 2147483647 h 230"/>
                    <a:gd name="T34" fmla="*/ 2147483647 w 176"/>
                    <a:gd name="T35" fmla="*/ 2147483647 h 230"/>
                    <a:gd name="T36" fmla="*/ 2147483647 w 176"/>
                    <a:gd name="T37" fmla="*/ 2147483647 h 230"/>
                    <a:gd name="T38" fmla="*/ 2147483647 w 176"/>
                    <a:gd name="T39" fmla="*/ 2147483647 h 230"/>
                    <a:gd name="T40" fmla="*/ 2147483647 w 176"/>
                    <a:gd name="T41" fmla="*/ 2147483647 h 230"/>
                    <a:gd name="T42" fmla="*/ 2147483647 w 176"/>
                    <a:gd name="T43" fmla="*/ 2147483647 h 230"/>
                    <a:gd name="T44" fmla="*/ 2147483647 w 176"/>
                    <a:gd name="T45" fmla="*/ 2147483647 h 230"/>
                    <a:gd name="T46" fmla="*/ 1955814699 w 176"/>
                    <a:gd name="T47" fmla="*/ 2147483647 h 230"/>
                    <a:gd name="T48" fmla="*/ 2147483647 w 176"/>
                    <a:gd name="T49" fmla="*/ 2147483647 h 230"/>
                    <a:gd name="T50" fmla="*/ 2147483647 w 176"/>
                    <a:gd name="T51" fmla="*/ 2147483647 h 230"/>
                    <a:gd name="T52" fmla="*/ 1955814699 w 176"/>
                    <a:gd name="T53" fmla="*/ 2147483647 h 230"/>
                    <a:gd name="T54" fmla="*/ 827460018 w 176"/>
                    <a:gd name="T55" fmla="*/ 2147483647 h 230"/>
                    <a:gd name="T56" fmla="*/ 2147483647 w 176"/>
                    <a:gd name="T57" fmla="*/ 2147483647 h 230"/>
                    <a:gd name="T58" fmla="*/ 2147483647 w 176"/>
                    <a:gd name="T59" fmla="*/ 2147483647 h 230"/>
                    <a:gd name="T60" fmla="*/ 2147483647 w 176"/>
                    <a:gd name="T61" fmla="*/ 2147483647 h 230"/>
                    <a:gd name="T62" fmla="*/ 2147483647 w 176"/>
                    <a:gd name="T63" fmla="*/ 2147483647 h 230"/>
                    <a:gd name="T64" fmla="*/ 2147483647 w 176"/>
                    <a:gd name="T65" fmla="*/ 2147483647 h 230"/>
                    <a:gd name="T66" fmla="*/ 2147483647 w 176"/>
                    <a:gd name="T67" fmla="*/ 2147483647 h 230"/>
                    <a:gd name="T68" fmla="*/ 2147483647 w 176"/>
                    <a:gd name="T69" fmla="*/ 2147483647 h 230"/>
                    <a:gd name="T70" fmla="*/ 2147483647 w 176"/>
                    <a:gd name="T71" fmla="*/ 2147483647 h 230"/>
                    <a:gd name="T72" fmla="*/ 2147483647 w 176"/>
                    <a:gd name="T73" fmla="*/ 2147483647 h 230"/>
                    <a:gd name="T74" fmla="*/ 2147483647 w 176"/>
                    <a:gd name="T75" fmla="*/ 2147483647 h 230"/>
                    <a:gd name="T76" fmla="*/ 2147483647 w 176"/>
                    <a:gd name="T77" fmla="*/ 2147483647 h 230"/>
                    <a:gd name="T78" fmla="*/ 2147483647 w 176"/>
                    <a:gd name="T79" fmla="*/ 2147483647 h 230"/>
                    <a:gd name="T80" fmla="*/ 2147483647 w 176"/>
                    <a:gd name="T81" fmla="*/ 2147483647 h 230"/>
                    <a:gd name="T82" fmla="*/ 2147483647 w 176"/>
                    <a:gd name="T83" fmla="*/ 2147483647 h 230"/>
                    <a:gd name="T84" fmla="*/ 2147483647 w 176"/>
                    <a:gd name="T85" fmla="*/ 2147483647 h 230"/>
                    <a:gd name="T86" fmla="*/ 2147483647 w 176"/>
                    <a:gd name="T87" fmla="*/ 2147483647 h 230"/>
                    <a:gd name="T88" fmla="*/ 2147483647 w 176"/>
                    <a:gd name="T89" fmla="*/ 2147483647 h 230"/>
                    <a:gd name="T90" fmla="*/ 2147483647 w 176"/>
                    <a:gd name="T91" fmla="*/ 2147483647 h 230"/>
                    <a:gd name="T92" fmla="*/ 2147483647 w 176"/>
                    <a:gd name="T93" fmla="*/ 2147483647 h 230"/>
                    <a:gd name="T94" fmla="*/ 2147483647 w 176"/>
                    <a:gd name="T95" fmla="*/ 2147483647 h 230"/>
                    <a:gd name="T96" fmla="*/ 2147483647 w 176"/>
                    <a:gd name="T97" fmla="*/ 0 h 230"/>
                    <a:gd name="T98" fmla="*/ 2147483647 w 176"/>
                    <a:gd name="T99" fmla="*/ 0 h 230"/>
                    <a:gd name="T100" fmla="*/ 827460018 w 176"/>
                    <a:gd name="T101" fmla="*/ 2147483647 h 230"/>
                    <a:gd name="T102" fmla="*/ 0 w 176"/>
                    <a:gd name="T103" fmla="*/ 2147483647 h 230"/>
                    <a:gd name="T104" fmla="*/ 0 w 176"/>
                    <a:gd name="T105" fmla="*/ 2147483647 h 230"/>
                    <a:gd name="T106" fmla="*/ 827460018 w 176"/>
                    <a:gd name="T107" fmla="*/ 2147483647 h 23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76"/>
                    <a:gd name="T163" fmla="*/ 0 h 230"/>
                    <a:gd name="T164" fmla="*/ 176 w 176"/>
                    <a:gd name="T165" fmla="*/ 230 h 23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76" h="230">
                      <a:moveTo>
                        <a:pt x="2" y="7"/>
                      </a:move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75" y="50"/>
                        <a:pt x="175" y="50"/>
                        <a:pt x="175" y="50"/>
                      </a:cubicBezTo>
                      <a:cubicBezTo>
                        <a:pt x="174" y="50"/>
                        <a:pt x="173" y="50"/>
                        <a:pt x="173" y="49"/>
                      </a:cubicBezTo>
                      <a:cubicBezTo>
                        <a:pt x="173" y="224"/>
                        <a:pt x="173" y="224"/>
                        <a:pt x="173" y="224"/>
                      </a:cubicBezTo>
                      <a:cubicBezTo>
                        <a:pt x="173" y="223"/>
                        <a:pt x="174" y="223"/>
                        <a:pt x="175" y="223"/>
                      </a:cubicBezTo>
                      <a:cubicBezTo>
                        <a:pt x="158" y="227"/>
                        <a:pt x="158" y="227"/>
                        <a:pt x="158" y="227"/>
                      </a:cubicBezTo>
                      <a:cubicBezTo>
                        <a:pt x="158" y="227"/>
                        <a:pt x="159" y="227"/>
                        <a:pt x="159" y="227"/>
                      </a:cubicBezTo>
                      <a:cubicBezTo>
                        <a:pt x="120" y="215"/>
                        <a:pt x="120" y="215"/>
                        <a:pt x="120" y="215"/>
                      </a:cubicBezTo>
                      <a:cubicBezTo>
                        <a:pt x="120" y="215"/>
                        <a:pt x="120" y="215"/>
                        <a:pt x="119" y="215"/>
                      </a:cubicBezTo>
                      <a:cubicBezTo>
                        <a:pt x="119" y="215"/>
                        <a:pt x="119" y="216"/>
                        <a:pt x="119" y="216"/>
                      </a:cubicBezTo>
                      <a:cubicBezTo>
                        <a:pt x="118" y="221"/>
                        <a:pt x="118" y="221"/>
                        <a:pt x="118" y="221"/>
                      </a:cubicBezTo>
                      <a:cubicBezTo>
                        <a:pt x="118" y="221"/>
                        <a:pt x="119" y="220"/>
                        <a:pt x="120" y="220"/>
                      </a:cubicBezTo>
                      <a:cubicBezTo>
                        <a:pt x="103" y="224"/>
                        <a:pt x="103" y="224"/>
                        <a:pt x="103" y="224"/>
                      </a:cubicBezTo>
                      <a:cubicBezTo>
                        <a:pt x="103" y="224"/>
                        <a:pt x="103" y="224"/>
                        <a:pt x="104" y="224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35" y="203"/>
                        <a:pt x="35" y="203"/>
                        <a:pt x="35" y="204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35" y="200"/>
                        <a:pt x="35" y="201"/>
                        <a:pt x="34" y="201"/>
                      </a:cubicBezTo>
                      <a:cubicBezTo>
                        <a:pt x="51" y="197"/>
                        <a:pt x="51" y="197"/>
                        <a:pt x="51" y="197"/>
                      </a:cubicBezTo>
                      <a:cubicBezTo>
                        <a:pt x="51" y="197"/>
                        <a:pt x="52" y="196"/>
                        <a:pt x="52" y="196"/>
                      </a:cubicBezTo>
                      <a:cubicBezTo>
                        <a:pt x="52" y="195"/>
                        <a:pt x="51" y="194"/>
                        <a:pt x="51" y="194"/>
                      </a:cubicBezTo>
                      <a:cubicBezTo>
                        <a:pt x="2" y="179"/>
                        <a:pt x="2" y="179"/>
                        <a:pt x="2" y="179"/>
                      </a:cubicBezTo>
                      <a:cubicBezTo>
                        <a:pt x="3" y="180"/>
                        <a:pt x="3" y="180"/>
                        <a:pt x="3" y="181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7"/>
                        <a:pt x="3" y="7"/>
                        <a:pt x="2" y="7"/>
                      </a:cubicBezTo>
                      <a:close/>
                      <a:moveTo>
                        <a:pt x="1" y="182"/>
                      </a:moveTo>
                      <a:cubicBezTo>
                        <a:pt x="50" y="197"/>
                        <a:pt x="50" y="197"/>
                        <a:pt x="50" y="197"/>
                      </a:cubicBezTo>
                      <a:cubicBezTo>
                        <a:pt x="49" y="197"/>
                        <a:pt x="49" y="196"/>
                        <a:pt x="49" y="195"/>
                      </a:cubicBezTo>
                      <a:cubicBezTo>
                        <a:pt x="49" y="195"/>
                        <a:pt x="49" y="194"/>
                        <a:pt x="50" y="194"/>
                      </a:cubicBezTo>
                      <a:cubicBezTo>
                        <a:pt x="33" y="198"/>
                        <a:pt x="33" y="198"/>
                        <a:pt x="33" y="198"/>
                      </a:cubicBezTo>
                      <a:cubicBezTo>
                        <a:pt x="33" y="198"/>
                        <a:pt x="32" y="199"/>
                        <a:pt x="32" y="199"/>
                      </a:cubicBezTo>
                      <a:cubicBezTo>
                        <a:pt x="32" y="204"/>
                        <a:pt x="32" y="204"/>
                        <a:pt x="32" y="204"/>
                      </a:cubicBezTo>
                      <a:cubicBezTo>
                        <a:pt x="32" y="205"/>
                        <a:pt x="32" y="205"/>
                        <a:pt x="33" y="206"/>
                      </a:cubicBezTo>
                      <a:cubicBezTo>
                        <a:pt x="103" y="227"/>
                        <a:pt x="103" y="227"/>
                        <a:pt x="103" y="227"/>
                      </a:cubicBezTo>
                      <a:cubicBezTo>
                        <a:pt x="103" y="227"/>
                        <a:pt x="103" y="227"/>
                        <a:pt x="104" y="227"/>
                      </a:cubicBezTo>
                      <a:cubicBezTo>
                        <a:pt x="120" y="223"/>
                        <a:pt x="120" y="223"/>
                        <a:pt x="120" y="223"/>
                      </a:cubicBezTo>
                      <a:cubicBezTo>
                        <a:pt x="121" y="223"/>
                        <a:pt x="121" y="222"/>
                        <a:pt x="121" y="221"/>
                      </a:cubicBezTo>
                      <a:cubicBezTo>
                        <a:pt x="122" y="216"/>
                        <a:pt x="122" y="216"/>
                        <a:pt x="122" y="216"/>
                      </a:cubicBezTo>
                      <a:cubicBezTo>
                        <a:pt x="122" y="217"/>
                        <a:pt x="121" y="217"/>
                        <a:pt x="121" y="218"/>
                      </a:cubicBezTo>
                      <a:cubicBezTo>
                        <a:pt x="121" y="218"/>
                        <a:pt x="120" y="218"/>
                        <a:pt x="120" y="218"/>
                      </a:cubicBezTo>
                      <a:cubicBezTo>
                        <a:pt x="158" y="230"/>
                        <a:pt x="158" y="230"/>
                        <a:pt x="158" y="230"/>
                      </a:cubicBezTo>
                      <a:cubicBezTo>
                        <a:pt x="158" y="230"/>
                        <a:pt x="159" y="230"/>
                        <a:pt x="159" y="230"/>
                      </a:cubicBezTo>
                      <a:cubicBezTo>
                        <a:pt x="175" y="226"/>
                        <a:pt x="175" y="226"/>
                        <a:pt x="175" y="226"/>
                      </a:cubicBezTo>
                      <a:cubicBezTo>
                        <a:pt x="176" y="225"/>
                        <a:pt x="176" y="225"/>
                        <a:pt x="176" y="224"/>
                      </a:cubicBezTo>
                      <a:cubicBezTo>
                        <a:pt x="176" y="49"/>
                        <a:pt x="176" y="49"/>
                        <a:pt x="176" y="49"/>
                      </a:cubicBezTo>
                      <a:cubicBezTo>
                        <a:pt x="176" y="48"/>
                        <a:pt x="176" y="48"/>
                        <a:pt x="175" y="48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0" y="5"/>
                        <a:pt x="0" y="6"/>
                      </a:cubicBezTo>
                      <a:cubicBezTo>
                        <a:pt x="0" y="181"/>
                        <a:pt x="0" y="181"/>
                        <a:pt x="0" y="181"/>
                      </a:cubicBezTo>
                      <a:cubicBezTo>
                        <a:pt x="0" y="182"/>
                        <a:pt x="1" y="182"/>
                        <a:pt x="1" y="18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75157" name="Group 797"/>
            <p:cNvGrpSpPr>
              <a:grpSpLocks/>
            </p:cNvGrpSpPr>
            <p:nvPr/>
          </p:nvGrpSpPr>
          <p:grpSpPr bwMode="auto">
            <a:xfrm>
              <a:off x="2895595" y="5562605"/>
              <a:ext cx="293582" cy="533140"/>
              <a:chOff x="145" y="1491"/>
              <a:chExt cx="166" cy="302"/>
            </a:xfrm>
          </p:grpSpPr>
          <p:sp>
            <p:nvSpPr>
              <p:cNvPr id="175158" name="Freeform 4"/>
              <p:cNvSpPr>
                <a:spLocks/>
              </p:cNvSpPr>
              <p:nvPr/>
            </p:nvSpPr>
            <p:spPr bwMode="auto">
              <a:xfrm>
                <a:off x="150" y="1600"/>
                <a:ext cx="158" cy="190"/>
              </a:xfrm>
              <a:custGeom>
                <a:avLst/>
                <a:gdLst>
                  <a:gd name="T0" fmla="*/ 2921482 w 100"/>
                  <a:gd name="T1" fmla="*/ 7400780 h 120"/>
                  <a:gd name="T2" fmla="*/ 4454406 w 100"/>
                  <a:gd name="T3" fmla="*/ 6859831 h 120"/>
                  <a:gd name="T4" fmla="*/ 5867459 w 100"/>
                  <a:gd name="T5" fmla="*/ 0 h 120"/>
                  <a:gd name="T6" fmla="*/ 0 w 100"/>
                  <a:gd name="T7" fmla="*/ 0 h 120"/>
                  <a:gd name="T8" fmla="*/ 1487575 w 100"/>
                  <a:gd name="T9" fmla="*/ 6859831 h 120"/>
                  <a:gd name="T10" fmla="*/ 2921482 w 100"/>
                  <a:gd name="T11" fmla="*/ 7400780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120"/>
                  <a:gd name="T20" fmla="*/ 100 w 100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120">
                    <a:moveTo>
                      <a:pt x="50" y="120"/>
                    </a:moveTo>
                    <a:cubicBezTo>
                      <a:pt x="63" y="120"/>
                      <a:pt x="74" y="116"/>
                      <a:pt x="76" y="111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16"/>
                      <a:pt x="37" y="120"/>
                      <a:pt x="50" y="120"/>
                    </a:cubicBezTo>
                  </a:path>
                </a:pathLst>
              </a:custGeom>
              <a:gradFill rotWithShape="1">
                <a:gsLst>
                  <a:gs pos="0">
                    <a:srgbClr val="2B588E"/>
                  </a:gs>
                  <a:gs pos="50000">
                    <a:srgbClr val="3874BA"/>
                  </a:gs>
                  <a:gs pos="100000">
                    <a:srgbClr val="2B588E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159" name="Oval 5"/>
              <p:cNvSpPr>
                <a:spLocks noChangeArrowheads="1"/>
              </p:cNvSpPr>
              <p:nvPr/>
            </p:nvSpPr>
            <p:spPr bwMode="auto">
              <a:xfrm>
                <a:off x="150" y="1569"/>
                <a:ext cx="159" cy="61"/>
              </a:xfrm>
              <a:prstGeom prst="ellipse">
                <a:avLst/>
              </a:prstGeom>
              <a:solidFill>
                <a:srgbClr val="6BA5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5160" name="Freeform 6"/>
              <p:cNvSpPr>
                <a:spLocks/>
              </p:cNvSpPr>
              <p:nvPr/>
            </p:nvSpPr>
            <p:spPr bwMode="auto">
              <a:xfrm>
                <a:off x="150" y="1598"/>
                <a:ext cx="159" cy="32"/>
              </a:xfrm>
              <a:custGeom>
                <a:avLst/>
                <a:gdLst>
                  <a:gd name="T0" fmla="*/ 2679032 w 101"/>
                  <a:gd name="T1" fmla="*/ 1487078 h 20"/>
                  <a:gd name="T2" fmla="*/ 0 w 101"/>
                  <a:gd name="T3" fmla="*/ 0 h 20"/>
                  <a:gd name="T4" fmla="*/ 0 w 101"/>
                  <a:gd name="T5" fmla="*/ 99635 h 20"/>
                  <a:gd name="T6" fmla="*/ 2679032 w 101"/>
                  <a:gd name="T7" fmla="*/ 1588920 h 20"/>
                  <a:gd name="T8" fmla="*/ 5417325 w 101"/>
                  <a:gd name="T9" fmla="*/ 99635 h 20"/>
                  <a:gd name="T10" fmla="*/ 5347444 w 101"/>
                  <a:gd name="T11" fmla="*/ 0 h 20"/>
                  <a:gd name="T12" fmla="*/ 2679032 w 101"/>
                  <a:gd name="T13" fmla="*/ 1487078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"/>
                  <a:gd name="T22" fmla="*/ 0 h 20"/>
                  <a:gd name="T23" fmla="*/ 101 w 101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" h="20">
                    <a:moveTo>
                      <a:pt x="50" y="19"/>
                    </a:moveTo>
                    <a:cubicBezTo>
                      <a:pt x="23" y="19"/>
                      <a:pt x="1" y="1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1"/>
                      <a:pt x="22" y="20"/>
                      <a:pt x="50" y="20"/>
                    </a:cubicBezTo>
                    <a:cubicBezTo>
                      <a:pt x="78" y="20"/>
                      <a:pt x="101" y="11"/>
                      <a:pt x="101" y="1"/>
                    </a:cubicBezTo>
                    <a:cubicBezTo>
                      <a:pt x="101" y="0"/>
                      <a:pt x="100" y="0"/>
                      <a:pt x="100" y="0"/>
                    </a:cubicBezTo>
                    <a:cubicBezTo>
                      <a:pt x="100" y="10"/>
                      <a:pt x="78" y="19"/>
                      <a:pt x="50" y="19"/>
                    </a:cubicBezTo>
                    <a:close/>
                  </a:path>
                </a:pathLst>
              </a:custGeom>
              <a:solidFill>
                <a:srgbClr val="135B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161" name="Oval 7"/>
              <p:cNvSpPr>
                <a:spLocks noChangeArrowheads="1"/>
              </p:cNvSpPr>
              <p:nvPr/>
            </p:nvSpPr>
            <p:spPr bwMode="auto">
              <a:xfrm>
                <a:off x="178" y="1570"/>
                <a:ext cx="101" cy="51"/>
              </a:xfrm>
              <a:prstGeom prst="ellipse">
                <a:avLst/>
              </a:prstGeom>
              <a:gradFill rotWithShape="1">
                <a:gsLst>
                  <a:gs pos="0">
                    <a:srgbClr val="324C64"/>
                  </a:gs>
                  <a:gs pos="100000">
                    <a:srgbClr val="6BA5D9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5162" name="Oval 8"/>
              <p:cNvSpPr>
                <a:spLocks noChangeArrowheads="1"/>
              </p:cNvSpPr>
              <p:nvPr/>
            </p:nvSpPr>
            <p:spPr bwMode="auto">
              <a:xfrm>
                <a:off x="176" y="1494"/>
                <a:ext cx="105" cy="104"/>
              </a:xfrm>
              <a:prstGeom prst="ellipse">
                <a:avLst/>
              </a:prstGeom>
              <a:gradFill rotWithShape="1">
                <a:gsLst>
                  <a:gs pos="0">
                    <a:srgbClr val="6BA5D9"/>
                  </a:gs>
                  <a:gs pos="100000">
                    <a:srgbClr val="5C8EB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1225"/>
                <a:endParaRPr lang="ru-RU" altLang="ru-RU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5163" name="Freeform 9"/>
              <p:cNvSpPr>
                <a:spLocks/>
              </p:cNvSpPr>
              <p:nvPr/>
            </p:nvSpPr>
            <p:spPr bwMode="auto">
              <a:xfrm>
                <a:off x="145" y="1491"/>
                <a:ext cx="166" cy="302"/>
              </a:xfrm>
              <a:custGeom>
                <a:avLst/>
                <a:gdLst>
                  <a:gd name="T0" fmla="*/ 6236474 w 105"/>
                  <a:gd name="T1" fmla="*/ 4101891 h 191"/>
                  <a:gd name="T2" fmla="*/ 4795386 w 105"/>
                  <a:gd name="T3" fmla="*/ 3040590 h 191"/>
                  <a:gd name="T4" fmla="*/ 4899479 w 105"/>
                  <a:gd name="T5" fmla="*/ 3105758 h 191"/>
                  <a:gd name="T6" fmla="*/ 4899479 w 105"/>
                  <a:gd name="T7" fmla="*/ 3164936 h 191"/>
                  <a:gd name="T8" fmla="*/ 4918596 w 105"/>
                  <a:gd name="T9" fmla="*/ 1061600 h 191"/>
                  <a:gd name="T10" fmla="*/ 3158815 w 105"/>
                  <a:gd name="T11" fmla="*/ 0 h 191"/>
                  <a:gd name="T12" fmla="*/ 1347915 w 105"/>
                  <a:gd name="T13" fmla="*/ 1061600 h 191"/>
                  <a:gd name="T14" fmla="*/ 1428833 w 105"/>
                  <a:gd name="T15" fmla="*/ 3164936 h 191"/>
                  <a:gd name="T16" fmla="*/ 1428833 w 105"/>
                  <a:gd name="T17" fmla="*/ 3105758 h 191"/>
                  <a:gd name="T18" fmla="*/ 1502716 w 105"/>
                  <a:gd name="T19" fmla="*/ 3040590 h 191"/>
                  <a:gd name="T20" fmla="*/ 125545 w 105"/>
                  <a:gd name="T21" fmla="*/ 4301258 h 191"/>
                  <a:gd name="T22" fmla="*/ 313789 w 105"/>
                  <a:gd name="T23" fmla="*/ 5004244 h 191"/>
                  <a:gd name="T24" fmla="*/ 411210 w 105"/>
                  <a:gd name="T25" fmla="*/ 5711762 h 191"/>
                  <a:gd name="T26" fmla="*/ 903780 w 105"/>
                  <a:gd name="T27" fmla="*/ 7867180 h 191"/>
                  <a:gd name="T28" fmla="*/ 1347915 w 105"/>
                  <a:gd name="T29" fmla="*/ 10044368 h 191"/>
                  <a:gd name="T30" fmla="*/ 1553619 w 105"/>
                  <a:gd name="T31" fmla="*/ 10587690 h 191"/>
                  <a:gd name="T32" fmla="*/ 1553619 w 105"/>
                  <a:gd name="T33" fmla="*/ 10587690 h 191"/>
                  <a:gd name="T34" fmla="*/ 1666508 w 105"/>
                  <a:gd name="T35" fmla="*/ 10961423 h 191"/>
                  <a:gd name="T36" fmla="*/ 3368991 w 105"/>
                  <a:gd name="T37" fmla="*/ 11293320 h 191"/>
                  <a:gd name="T38" fmla="*/ 4736986 w 105"/>
                  <a:gd name="T39" fmla="*/ 10753318 h 191"/>
                  <a:gd name="T40" fmla="*/ 5417105 w 105"/>
                  <a:gd name="T41" fmla="*/ 7711626 h 191"/>
                  <a:gd name="T42" fmla="*/ 5699498 w 105"/>
                  <a:gd name="T43" fmla="*/ 6485714 h 191"/>
                  <a:gd name="T44" fmla="*/ 6009285 w 105"/>
                  <a:gd name="T45" fmla="*/ 5251435 h 191"/>
                  <a:gd name="T46" fmla="*/ 6060489 w 105"/>
                  <a:gd name="T47" fmla="*/ 4910675 h 191"/>
                  <a:gd name="T48" fmla="*/ 6236474 w 105"/>
                  <a:gd name="T49" fmla="*/ 4101891 h 191"/>
                  <a:gd name="T50" fmla="*/ 6236474 w 105"/>
                  <a:gd name="T51" fmla="*/ 4101891 h 191"/>
                  <a:gd name="T52" fmla="*/ 6139047 w 105"/>
                  <a:gd name="T53" fmla="*/ 4017682 h 191"/>
                  <a:gd name="T54" fmla="*/ 6060489 w 105"/>
                  <a:gd name="T55" fmla="*/ 4101891 h 191"/>
                  <a:gd name="T56" fmla="*/ 6060489 w 105"/>
                  <a:gd name="T57" fmla="*/ 4101891 h 191"/>
                  <a:gd name="T58" fmla="*/ 5896579 w 105"/>
                  <a:gd name="T59" fmla="*/ 4910675 h 191"/>
                  <a:gd name="T60" fmla="*/ 5824257 w 105"/>
                  <a:gd name="T61" fmla="*/ 5199551 h 191"/>
                  <a:gd name="T62" fmla="*/ 5519051 w 105"/>
                  <a:gd name="T63" fmla="*/ 6435705 h 191"/>
                  <a:gd name="T64" fmla="*/ 5234761 w 105"/>
                  <a:gd name="T65" fmla="*/ 7711626 h 191"/>
                  <a:gd name="T66" fmla="*/ 4587055 w 105"/>
                  <a:gd name="T67" fmla="*/ 10753318 h 191"/>
                  <a:gd name="T68" fmla="*/ 3368991 w 105"/>
                  <a:gd name="T69" fmla="*/ 11160218 h 191"/>
                  <a:gd name="T70" fmla="*/ 1757396 w 105"/>
                  <a:gd name="T71" fmla="*/ 10845329 h 191"/>
                  <a:gd name="T72" fmla="*/ 1732340 w 105"/>
                  <a:gd name="T73" fmla="*/ 10587690 h 191"/>
                  <a:gd name="T74" fmla="*/ 1732340 w 105"/>
                  <a:gd name="T75" fmla="*/ 10557224 h 191"/>
                  <a:gd name="T76" fmla="*/ 1553619 w 105"/>
                  <a:gd name="T77" fmla="*/ 9941359 h 191"/>
                  <a:gd name="T78" fmla="*/ 1054116 w 105"/>
                  <a:gd name="T79" fmla="*/ 7793688 h 191"/>
                  <a:gd name="T80" fmla="*/ 601228 w 105"/>
                  <a:gd name="T81" fmla="*/ 5711762 h 191"/>
                  <a:gd name="T82" fmla="*/ 411210 w 105"/>
                  <a:gd name="T83" fmla="*/ 5004244 h 191"/>
                  <a:gd name="T84" fmla="*/ 313789 w 105"/>
                  <a:gd name="T85" fmla="*/ 4222820 h 191"/>
                  <a:gd name="T86" fmla="*/ 1553619 w 105"/>
                  <a:gd name="T87" fmla="*/ 3197375 h 191"/>
                  <a:gd name="T88" fmla="*/ 1624874 w 105"/>
                  <a:gd name="T89" fmla="*/ 3164936 h 191"/>
                  <a:gd name="T90" fmla="*/ 1553619 w 105"/>
                  <a:gd name="T91" fmla="*/ 3105758 h 191"/>
                  <a:gd name="T92" fmla="*/ 1553619 w 105"/>
                  <a:gd name="T93" fmla="*/ 1216216 h 191"/>
                  <a:gd name="T94" fmla="*/ 3158815 w 105"/>
                  <a:gd name="T95" fmla="*/ 198759 h 191"/>
                  <a:gd name="T96" fmla="*/ 4795386 w 105"/>
                  <a:gd name="T97" fmla="*/ 1216216 h 191"/>
                  <a:gd name="T98" fmla="*/ 4736986 w 105"/>
                  <a:gd name="T99" fmla="*/ 3105758 h 191"/>
                  <a:gd name="T100" fmla="*/ 4736986 w 105"/>
                  <a:gd name="T101" fmla="*/ 3164936 h 191"/>
                  <a:gd name="T102" fmla="*/ 4795386 w 105"/>
                  <a:gd name="T103" fmla="*/ 3197375 h 191"/>
                  <a:gd name="T104" fmla="*/ 6060489 w 105"/>
                  <a:gd name="T105" fmla="*/ 4101891 h 191"/>
                  <a:gd name="T106" fmla="*/ 6060489 w 105"/>
                  <a:gd name="T107" fmla="*/ 4101891 h 191"/>
                  <a:gd name="T108" fmla="*/ 6139047 w 105"/>
                  <a:gd name="T109" fmla="*/ 4196447 h 191"/>
                  <a:gd name="T110" fmla="*/ 6236474 w 105"/>
                  <a:gd name="T111" fmla="*/ 4101891 h 1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"/>
                  <a:gd name="T169" fmla="*/ 0 h 191"/>
                  <a:gd name="T170" fmla="*/ 105 w 105"/>
                  <a:gd name="T171" fmla="*/ 191 h 19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" h="191">
                    <a:moveTo>
                      <a:pt x="105" y="69"/>
                    </a:moveTo>
                    <a:cubicBezTo>
                      <a:pt x="105" y="61"/>
                      <a:pt x="97" y="55"/>
                      <a:pt x="81" y="51"/>
                    </a:cubicBezTo>
                    <a:cubicBezTo>
                      <a:pt x="82" y="51"/>
                      <a:pt x="82" y="52"/>
                      <a:pt x="82" y="52"/>
                    </a:cubicBezTo>
                    <a:cubicBezTo>
                      <a:pt x="83" y="52"/>
                      <a:pt x="83" y="53"/>
                      <a:pt x="82" y="53"/>
                    </a:cubicBezTo>
                    <a:cubicBezTo>
                      <a:pt x="89" y="43"/>
                      <a:pt x="89" y="30"/>
                      <a:pt x="83" y="18"/>
                    </a:cubicBezTo>
                    <a:cubicBezTo>
                      <a:pt x="77" y="7"/>
                      <a:pt x="66" y="0"/>
                      <a:pt x="53" y="0"/>
                    </a:cubicBezTo>
                    <a:cubicBezTo>
                      <a:pt x="40" y="0"/>
                      <a:pt x="29" y="7"/>
                      <a:pt x="23" y="18"/>
                    </a:cubicBezTo>
                    <a:cubicBezTo>
                      <a:pt x="17" y="30"/>
                      <a:pt x="17" y="43"/>
                      <a:pt x="24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4" y="52"/>
                      <a:pt x="24" y="51"/>
                      <a:pt x="25" y="51"/>
                    </a:cubicBezTo>
                    <a:cubicBezTo>
                      <a:pt x="3" y="57"/>
                      <a:pt x="0" y="66"/>
                      <a:pt x="2" y="72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23" y="168"/>
                      <a:pt x="23" y="168"/>
                      <a:pt x="23" y="16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80"/>
                      <a:pt x="27" y="182"/>
                      <a:pt x="28" y="184"/>
                    </a:cubicBezTo>
                    <a:cubicBezTo>
                      <a:pt x="34" y="189"/>
                      <a:pt x="43" y="191"/>
                      <a:pt x="57" y="190"/>
                    </a:cubicBezTo>
                    <a:cubicBezTo>
                      <a:pt x="63" y="190"/>
                      <a:pt x="78" y="189"/>
                      <a:pt x="80" y="180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6" y="109"/>
                      <a:pt x="96" y="109"/>
                      <a:pt x="96" y="109"/>
                    </a:cubicBezTo>
                    <a:cubicBezTo>
                      <a:pt x="101" y="88"/>
                      <a:pt x="101" y="88"/>
                      <a:pt x="101" y="88"/>
                    </a:cubicBezTo>
                    <a:cubicBezTo>
                      <a:pt x="101" y="86"/>
                      <a:pt x="102" y="84"/>
                      <a:pt x="102" y="82"/>
                    </a:cubicBezTo>
                    <a:cubicBezTo>
                      <a:pt x="104" y="78"/>
                      <a:pt x="105" y="73"/>
                      <a:pt x="105" y="6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05" y="68"/>
                      <a:pt x="104" y="67"/>
                      <a:pt x="103" y="67"/>
                    </a:cubicBezTo>
                    <a:cubicBezTo>
                      <a:pt x="103" y="67"/>
                      <a:pt x="102" y="68"/>
                      <a:pt x="102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72"/>
                      <a:pt x="101" y="77"/>
                      <a:pt x="99" y="82"/>
                    </a:cubicBezTo>
                    <a:cubicBezTo>
                      <a:pt x="99" y="84"/>
                      <a:pt x="98" y="86"/>
                      <a:pt x="98" y="87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88" y="129"/>
                      <a:pt x="88" y="129"/>
                      <a:pt x="88" y="12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6" y="183"/>
                      <a:pt x="72" y="186"/>
                      <a:pt x="57" y="187"/>
                    </a:cubicBezTo>
                    <a:cubicBezTo>
                      <a:pt x="44" y="188"/>
                      <a:pt x="35" y="186"/>
                      <a:pt x="30" y="182"/>
                    </a:cubicBezTo>
                    <a:cubicBezTo>
                      <a:pt x="29" y="181"/>
                      <a:pt x="29" y="179"/>
                      <a:pt x="29" y="178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6" y="167"/>
                      <a:pt x="26" y="167"/>
                      <a:pt x="26" y="167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5" y="71"/>
                      <a:pt x="5" y="71"/>
                      <a:pt x="5" y="71"/>
                    </a:cubicBezTo>
                    <a:cubicBezTo>
                      <a:pt x="3" y="62"/>
                      <a:pt x="15" y="57"/>
                      <a:pt x="26" y="54"/>
                    </a:cubicBezTo>
                    <a:cubicBezTo>
                      <a:pt x="26" y="54"/>
                      <a:pt x="26" y="54"/>
                      <a:pt x="27" y="53"/>
                    </a:cubicBezTo>
                    <a:cubicBezTo>
                      <a:pt x="27" y="53"/>
                      <a:pt x="27" y="52"/>
                      <a:pt x="26" y="52"/>
                    </a:cubicBezTo>
                    <a:cubicBezTo>
                      <a:pt x="20" y="42"/>
                      <a:pt x="20" y="30"/>
                      <a:pt x="26" y="20"/>
                    </a:cubicBezTo>
                    <a:cubicBezTo>
                      <a:pt x="31" y="9"/>
                      <a:pt x="42" y="3"/>
                      <a:pt x="53" y="3"/>
                    </a:cubicBezTo>
                    <a:cubicBezTo>
                      <a:pt x="65" y="3"/>
                      <a:pt x="75" y="9"/>
                      <a:pt x="81" y="20"/>
                    </a:cubicBezTo>
                    <a:cubicBezTo>
                      <a:pt x="86" y="30"/>
                      <a:pt x="86" y="42"/>
                      <a:pt x="80" y="52"/>
                    </a:cubicBezTo>
                    <a:cubicBezTo>
                      <a:pt x="79" y="52"/>
                      <a:pt x="79" y="53"/>
                      <a:pt x="80" y="53"/>
                    </a:cubicBezTo>
                    <a:cubicBezTo>
                      <a:pt x="80" y="54"/>
                      <a:pt x="80" y="54"/>
                      <a:pt x="81" y="54"/>
                    </a:cubicBezTo>
                    <a:cubicBezTo>
                      <a:pt x="95" y="58"/>
                      <a:pt x="102" y="63"/>
                      <a:pt x="102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69"/>
                      <a:pt x="103" y="70"/>
                      <a:pt x="103" y="70"/>
                    </a:cubicBezTo>
                    <a:cubicBezTo>
                      <a:pt x="104" y="70"/>
                      <a:pt x="105" y="69"/>
                      <a:pt x="105" y="69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19" name="Стрелка вправо 218"/>
          <p:cNvSpPr/>
          <p:nvPr/>
        </p:nvSpPr>
        <p:spPr>
          <a:xfrm>
            <a:off x="3648282" y="5480894"/>
            <a:ext cx="1574998" cy="153789"/>
          </a:xfrm>
          <a:prstGeom prst="rightArrow">
            <a:avLst>
              <a:gd name="adj1" fmla="val 50000"/>
              <a:gd name="adj2" fmla="val 17282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1246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1944688" y="4237038"/>
            <a:ext cx="2551112" cy="485775"/>
          </a:xfrm>
          <a:prstGeom prst="rect">
            <a:avLst/>
          </a:prstGeom>
        </p:spPr>
        <p:txBody>
          <a:bodyPr wrap="none" lIns="91392" tIns="45696" rIns="91392" bIns="45696" anchor="ctr"/>
          <a:lstStyle/>
          <a:p>
            <a:pPr algn="ctr" defTabSz="913916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Процессы направленные </a:t>
            </a:r>
          </a:p>
          <a:p>
            <a:pPr algn="ctr" defTabSz="913916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на выявление расхождений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4756150" y="3081338"/>
            <a:ext cx="1992313" cy="13858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392" tIns="45696" rIns="91392" bIns="45696" anchor="ctr"/>
          <a:lstStyle/>
          <a:p>
            <a:pPr defTabSz="9139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ВЫЯВЛЕНЫ РАСХОЖДЕНИЯ,</a:t>
            </a:r>
          </a:p>
          <a:p>
            <a:pPr defTabSz="9139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НАПРАВЛЕНЫ ТРЕБОВАНИЯ </a:t>
            </a:r>
          </a:p>
          <a:p>
            <a:pPr defTabSz="9139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п.3 ст.88 НК РФ:</a:t>
            </a:r>
          </a:p>
          <a:p>
            <a:pPr defTabSz="9139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 КОНТРОЛЬНЫМ </a:t>
            </a:r>
          </a:p>
          <a:p>
            <a:pPr defTabSz="9139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СООТНОШЕНИЯМ;</a:t>
            </a:r>
          </a:p>
          <a:p>
            <a:pPr defTabSz="91391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. ПО СЧЕТАМ-ФАКТУРАМ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TextBox 24"/>
          <p:cNvSpPr txBox="1">
            <a:spLocks noChangeArrowheads="1"/>
          </p:cNvSpPr>
          <p:nvPr/>
        </p:nvSpPr>
        <p:spPr bwMode="auto">
          <a:xfrm>
            <a:off x="569913" y="115888"/>
            <a:ext cx="7993062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 defTabSz="1042988" eaLnBrk="0" hangingPunct="0"/>
            <a:r>
              <a:rPr lang="ru-RU" sz="20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Основные расхождения , выявленные по уточненным и первичным налоговым декларациям  по НДС </a:t>
            </a:r>
          </a:p>
          <a:p>
            <a:pPr algn="ctr" defTabSz="1042988" eaLnBrk="0" hangingPunct="0"/>
            <a:r>
              <a:rPr lang="ru-RU" sz="20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за 4 квартал 2017 и 1-2 кварталы  2018 года</a:t>
            </a:r>
            <a:endParaRPr lang="ru-RU" sz="200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93725" y="1120775"/>
          <a:ext cx="7648745" cy="554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7649"/>
                <a:gridCol w="1264524"/>
                <a:gridCol w="1786958"/>
                <a:gridCol w="679614"/>
              </a:tblGrid>
              <a:tr h="595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Причины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4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расхождений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4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 расхождений, тыс.руб.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4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548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Общий итог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44 618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11 711 </a:t>
                      </a:r>
                      <a:r>
                        <a:rPr lang="ru-RU" sz="14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723,09</a:t>
                      </a:r>
                      <a:endParaRPr lang="ru-RU" sz="14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100,00</a:t>
                      </a:r>
                      <a:endParaRPr lang="ru-RU" sz="14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37913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Технические ошибки на стороне налогоплательщика 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11 859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6 155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394,10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52,56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19308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Контрагентом в Разделе 9 не отражены СФ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18 211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2 209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912,92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18,87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19308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Технические ошибки на стороне контрагента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3 365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791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869,62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6,76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37913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Декларации на товар отсутствуют в ФИР "Таможня -Ф"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178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556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686,38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4,75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565191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Методологические ошибки (по корректировочным (исправленным) счетам-фактурам)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3 607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514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341,48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4,39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37913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Контрагентом не представлена (представлена нулевая) налоговая декларация по НДС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4 162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462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081,00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3,95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37913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Завышение вычетов НДС (сумма НДС больше чем по счет-фактуре)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1 765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326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386,24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2,79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19308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Прочие 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742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322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763,03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2,76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19308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Сумма НДС у контрагента меньше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573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239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680,48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2,05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19308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Нет в Разделе 9 с КВО 02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101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871,44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0,87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37913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Метод. ошибки (сумма НДС у посредника в валюте)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11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081,69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0,09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379138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Не представлена налоговая декларация по НДС по реорганизации 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940,31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0,08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  <a:tr h="0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Контрагентом по посреднической деятельности в Разделе 11, 10 не отражены счета-фактуры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714,40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4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0,08</a:t>
                      </a:r>
                      <a:endParaRPr lang="ru-RU" sz="14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4" marR="8144" marT="8639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TextBox 24"/>
          <p:cNvSpPr txBox="1">
            <a:spLocks noChangeArrowheads="1"/>
          </p:cNvSpPr>
          <p:nvPr/>
        </p:nvSpPr>
        <p:spPr bwMode="auto">
          <a:xfrm>
            <a:off x="569913" y="425450"/>
            <a:ext cx="79930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 defTabSz="1042988" eaLnBrk="0" hangingPunct="0"/>
            <a:r>
              <a:rPr lang="ru-RU" sz="20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Основные причины технических ошибок у налогоплательщиков при заполнении Раздела 8, 9 декларации по уточненным и первичным налоговым декларациям  по НДС </a:t>
            </a:r>
          </a:p>
          <a:p>
            <a:pPr algn="ctr" defTabSz="1042988" eaLnBrk="0" hangingPunct="0"/>
            <a:r>
              <a:rPr lang="ru-RU" sz="20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за 4 квартал 2017 и 1-2 кварталы  2018 года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8000" y="1849438"/>
          <a:ext cx="7820455" cy="2561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5599"/>
                <a:gridCol w="1355198"/>
                <a:gridCol w="1450568"/>
                <a:gridCol w="1009090"/>
              </a:tblGrid>
              <a:tr h="7468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Причины технических ошибок по Разделу 8 у налогоплательщика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5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расхождений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5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 расхождений, тыс.руб.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5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7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11 859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6 155 </a:t>
                      </a:r>
                      <a:r>
                        <a:rPr lang="ru-RU" sz="16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394,10</a:t>
                      </a:r>
                      <a:endParaRPr lang="ru-RU" sz="16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100,00</a:t>
                      </a:r>
                      <a:endParaRPr lang="ru-RU" sz="16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</a:tr>
              <a:tr h="74657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номере или дате счета-фактуры, в номере ДТ или в заявлении о ввозе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8 792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3 919 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827,50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63,68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</a:tr>
              <a:tr h="25745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КВО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1 174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1 375 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740,24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22,35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</a:tr>
              <a:tr h="27659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стоимости по счету-фактуре 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830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679 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563,80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11,04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</a:tr>
              <a:tr h="27659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ИНН контрагента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1 063</a:t>
                      </a: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180 </a:t>
                      </a:r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262,56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2,93</a:t>
                      </a:r>
                      <a:endParaRPr lang="ru-RU" sz="1600" b="0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6" marR="8146" marT="8639" marB="0" anchor="b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8000" y="4473575"/>
          <a:ext cx="7844890" cy="206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8113"/>
                <a:gridCol w="1359433"/>
                <a:gridCol w="1455101"/>
                <a:gridCol w="1012243"/>
              </a:tblGrid>
              <a:tr h="718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Причины технических ошибок по Разделу 9 на стороне контрагента</a:t>
                      </a:r>
                      <a:endParaRPr lang="ru-RU" sz="1600" b="1" i="0" u="none" strike="no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5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расхождений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5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 расхождений, тыс.руб.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ru-RU" sz="1500" b="1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7659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3 365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791 869.62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1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100.00</a:t>
                      </a:r>
                    </a:p>
                  </a:txBody>
                  <a:tcPr marL="8145" marR="8145" marT="8638" marB="0" anchor="b"/>
                </a:tc>
              </a:tr>
              <a:tr h="25744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6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номере или дате счета-фактуры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2 148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507 994.03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64.15</a:t>
                      </a:r>
                    </a:p>
                  </a:txBody>
                  <a:tcPr marL="8145" marR="8145" marT="8638" marB="0" anchor="b"/>
                </a:tc>
              </a:tr>
              <a:tr h="27659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600" b="0" i="0" u="none" strike="noStrike" kern="1200" baseline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КВО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823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195 612.63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24.70</a:t>
                      </a:r>
                    </a:p>
                  </a:txBody>
                  <a:tcPr marL="8145" marR="8145" marT="8638" marB="0" anchor="b"/>
                </a:tc>
              </a:tr>
              <a:tr h="27659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стоимости по счету-фактуре 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277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48 172.18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6.08</a:t>
                      </a:r>
                    </a:p>
                  </a:txBody>
                  <a:tcPr marL="8145" marR="8145" marT="8638" marB="0" anchor="b"/>
                </a:tc>
              </a:tr>
              <a:tr h="257444">
                <a:tc>
                  <a:txBody>
                    <a:bodyPr/>
                    <a:lstStyle/>
                    <a:p>
                      <a:pPr marL="0" algn="l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Ошибка в ИНН контрагента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117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40 090.79</a:t>
                      </a:r>
                    </a:p>
                  </a:txBody>
                  <a:tcPr marL="8145" marR="8145" marT="8638" marB="0" anchor="b"/>
                </a:tc>
                <a:tc>
                  <a:txBody>
                    <a:bodyPr/>
                    <a:lstStyle/>
                    <a:p>
                      <a:pPr marL="0" algn="r" defTabSz="1043056" rtl="0" eaLnBrk="1" fontAlgn="b" latinLnBrk="0" hangingPunct="1"/>
                      <a:r>
                        <a:rPr lang="ru-RU" sz="1600" b="0" i="0" u="none" strike="noStrike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5.06</a:t>
                      </a:r>
                    </a:p>
                  </a:txBody>
                  <a:tcPr marL="8145" marR="8145" marT="8638" marB="0" anchor="b"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TextBox 24"/>
          <p:cNvSpPr txBox="1">
            <a:spLocks noChangeArrowheads="1"/>
          </p:cNvSpPr>
          <p:nvPr/>
        </p:nvSpPr>
        <p:spPr bwMode="auto">
          <a:xfrm>
            <a:off x="660400" y="615950"/>
            <a:ext cx="78184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defTabSz="1042988" eaLnBrk="0" hangingPunct="0"/>
            <a:r>
              <a:rPr lang="ru-RU" sz="2000" b="1">
                <a:solidFill>
                  <a:srgbClr val="376092"/>
                </a:solidFill>
                <a:latin typeface="Calibri" pitchFamily="34" charset="0"/>
                <a:cs typeface="Arial" charset="0"/>
              </a:rPr>
              <a:t>1. Ошибки у налогоплательщиков в стоимости по счету-фактуре </a:t>
            </a:r>
            <a:r>
              <a:rPr lang="ru-RU" sz="2000" b="1">
                <a:solidFill>
                  <a:srgbClr val="376092"/>
                </a:solidFill>
                <a:latin typeface="Calibri" pitchFamily="34" charset="0"/>
                <a:cs typeface="Times New Roman" pitchFamily="18" charset="0"/>
              </a:rPr>
              <a:t>в разделах 8-10, стоимость дробится на части при отражении в книге покупок суммы НДС, заявленной к вычету, а также при отражении в разделе 10 (в части посреднической деятельности)</a:t>
            </a:r>
            <a:endParaRPr lang="ru-RU" sz="2000">
              <a:solidFill>
                <a:srgbClr val="37609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2687" y="1916832"/>
            <a:ext cx="8127839" cy="22461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lnSpc>
                <a:spcPts val="1753"/>
              </a:lnSpc>
              <a:defRPr/>
            </a:pPr>
            <a:r>
              <a:rPr lang="ru-RU" sz="1400" b="1" dirty="0">
                <a:solidFill>
                  <a:srgbClr val="000099"/>
                </a:solidFill>
                <a:cs typeface="Arial" panose="020B0604020202020204" pitchFamily="34" charset="0"/>
              </a:rPr>
              <a:t>                </a:t>
            </a:r>
            <a:r>
              <a:rPr lang="ru-RU" b="1" dirty="0">
                <a:solidFill>
                  <a:srgbClr val="000099"/>
                </a:solidFill>
                <a:cs typeface="Arial" panose="020B0604020202020204" pitchFamily="34" charset="0"/>
              </a:rPr>
              <a:t>Если в графе 16 книги покупок (сумма НДС по счету-фактуре) (строка 180 разд. 8) отражается часть общей суммы НДС, которая принимается к вычету в текущем квартале, то в графе 15 книги покупок (строка 170 разд. 8) – следует 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отразить стоимость товаров (работ, услуг)</a:t>
            </a:r>
            <a:r>
              <a:rPr lang="ru-RU" b="1" dirty="0">
                <a:solidFill>
                  <a:srgbClr val="000099"/>
                </a:solidFill>
                <a:cs typeface="Arial" panose="020B0604020202020204" pitchFamily="34" charset="0"/>
              </a:rPr>
              <a:t>, указанную в графе 9 по строке "Всего к оплате" счета-фактуры, 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без дробление на части</a:t>
            </a:r>
            <a:r>
              <a:rPr lang="ru-RU" b="1" dirty="0">
                <a:solidFill>
                  <a:srgbClr val="000099"/>
                </a:solidFill>
                <a:cs typeface="Arial" panose="020B0604020202020204" pitchFamily="34" charset="0"/>
              </a:rPr>
              <a:t>.</a:t>
            </a:r>
          </a:p>
          <a:p>
            <a:pPr algn="ctr" defTabSz="912465">
              <a:lnSpc>
                <a:spcPts val="1753"/>
              </a:lnSpc>
              <a:defRPr/>
            </a:pPr>
            <a:r>
              <a:rPr lang="ru-RU" b="1" dirty="0">
                <a:solidFill>
                  <a:srgbClr val="000099"/>
                </a:solidFill>
                <a:cs typeface="Arial" panose="020B0604020202020204" pitchFamily="34" charset="0"/>
              </a:rPr>
              <a:t>В графе 13б книги продаж (стоимость продаж по счету-фактуре) (строка 160 разд. 9) и в графе 14 журнала учета выставленных счетов-фактур (стоимость товаров) (строка 160 разд. 10) также необходимо 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отражать полную стоимость продаж по счету-фактуре без дробления.</a:t>
            </a:r>
          </a:p>
        </p:txBody>
      </p:sp>
      <p:sp>
        <p:nvSpPr>
          <p:cNvPr id="178181" name="TextBox 24"/>
          <p:cNvSpPr txBox="1">
            <a:spLocks noChangeArrowheads="1"/>
          </p:cNvSpPr>
          <p:nvPr/>
        </p:nvSpPr>
        <p:spPr bwMode="auto">
          <a:xfrm>
            <a:off x="752475" y="236538"/>
            <a:ext cx="7820025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 defTabSz="1042988" eaLnBrk="0" hangingPunct="0"/>
            <a:r>
              <a:rPr lang="ru-RU" sz="24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Ошибки в дроблении</a:t>
            </a:r>
          </a:p>
        </p:txBody>
      </p:sp>
      <p:pic>
        <p:nvPicPr>
          <p:cNvPr id="178182" name="Рисунок 5"/>
          <p:cNvPicPr>
            <a:picLocks noChangeAspect="1"/>
          </p:cNvPicPr>
          <p:nvPr/>
        </p:nvPicPr>
        <p:blipFill>
          <a:blip r:embed="rId2"/>
          <a:srcRect l="49014" t="39149" r="27754" b="23750"/>
          <a:stretch>
            <a:fillRect/>
          </a:stretch>
        </p:blipFill>
        <p:spPr bwMode="auto">
          <a:xfrm>
            <a:off x="865188" y="1955800"/>
            <a:ext cx="387350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3" name="TextBox 24"/>
          <p:cNvSpPr txBox="1">
            <a:spLocks noChangeArrowheads="1"/>
          </p:cNvSpPr>
          <p:nvPr/>
        </p:nvSpPr>
        <p:spPr bwMode="auto">
          <a:xfrm>
            <a:off x="512763" y="4162425"/>
            <a:ext cx="78184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defTabSz="1042988" eaLnBrk="0" hangingPunct="0"/>
            <a:r>
              <a:rPr lang="ru-RU" sz="2000" b="1">
                <a:solidFill>
                  <a:srgbClr val="376092"/>
                </a:solidFill>
                <a:latin typeface="Calibri" pitchFamily="34" charset="0"/>
                <a:cs typeface="Arial" charset="0"/>
              </a:rPr>
              <a:t>2. Ошибки у налогоплательщиков при регистрации счета-фактуры </a:t>
            </a:r>
            <a:r>
              <a:rPr lang="ru-RU" sz="2000" b="1">
                <a:solidFill>
                  <a:srgbClr val="376092"/>
                </a:solidFill>
                <a:latin typeface="Calibri" pitchFamily="34" charset="0"/>
                <a:cs typeface="Times New Roman" pitchFamily="18" charset="0"/>
              </a:rPr>
              <a:t>в разделе 11 на полную сумму НДС по счету-фактуре, а не в части посреднической деятельности</a:t>
            </a:r>
            <a:endParaRPr lang="ru-RU" sz="2000">
              <a:solidFill>
                <a:srgbClr val="37609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6508" y="5190767"/>
            <a:ext cx="7854811" cy="137314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lnSpc>
                <a:spcPts val="1753"/>
              </a:lnSpc>
              <a:defRPr/>
            </a:pPr>
            <a:r>
              <a:rPr lang="ru-RU" sz="1400" b="1" dirty="0">
                <a:solidFill>
                  <a:srgbClr val="000099"/>
                </a:solidFill>
                <a:cs typeface="Arial" panose="020B0604020202020204" pitchFamily="34" charset="0"/>
              </a:rPr>
              <a:t>                </a:t>
            </a:r>
            <a:r>
              <a:rPr lang="ru-RU" b="1" dirty="0">
                <a:solidFill>
                  <a:srgbClr val="000099"/>
                </a:solidFill>
                <a:cs typeface="Arial" panose="020B0604020202020204" pitchFamily="34" charset="0"/>
              </a:rPr>
              <a:t>В соответствии с п. 3.1 ст. 169 НК РФ, с письмами Минфина от 21.01.2015 N 03-07-11/1401, от 11.02.2015 N 03-07-11/5910, с Постановлением Правительства РФ от 26.12.2011 N 1137 </a:t>
            </a:r>
            <a:r>
              <a:rPr 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суммы НДС по счетам-фактурам отражаются по строке 160 Раздела 11 только в части посреднической деятельности.</a:t>
            </a:r>
          </a:p>
        </p:txBody>
      </p:sp>
      <p:pic>
        <p:nvPicPr>
          <p:cNvPr id="178187" name="Рисунок 8"/>
          <p:cNvPicPr>
            <a:picLocks noChangeAspect="1"/>
          </p:cNvPicPr>
          <p:nvPr/>
        </p:nvPicPr>
        <p:blipFill>
          <a:blip r:embed="rId2"/>
          <a:srcRect l="49014" t="39149" r="27754" b="23750"/>
          <a:stretch>
            <a:fillRect/>
          </a:stretch>
        </p:blipFill>
        <p:spPr bwMode="auto">
          <a:xfrm>
            <a:off x="617538" y="5245100"/>
            <a:ext cx="388937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TextBox 24"/>
          <p:cNvSpPr txBox="1">
            <a:spLocks noChangeArrowheads="1"/>
          </p:cNvSpPr>
          <p:nvPr/>
        </p:nvSpPr>
        <p:spPr bwMode="auto">
          <a:xfrm>
            <a:off x="679450" y="822325"/>
            <a:ext cx="81407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defTabSz="1042988" eaLnBrk="0" hangingPunct="0"/>
            <a:r>
              <a:rPr lang="ru-RU" sz="2100" b="1">
                <a:solidFill>
                  <a:srgbClr val="376092"/>
                </a:solidFill>
                <a:latin typeface="Calibri" pitchFamily="34" charset="0"/>
                <a:cs typeface="Arial" charset="0"/>
              </a:rPr>
              <a:t>1. Ошибка при заполнении записи в книге покупок с КВО 22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824" y="1226222"/>
            <a:ext cx="8127839" cy="20176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lnSpc>
                <a:spcPts val="2104"/>
              </a:lnSpc>
              <a:defRPr/>
            </a:pPr>
            <a:r>
              <a:rPr lang="ru-RU" sz="1400" b="1" dirty="0">
                <a:solidFill>
                  <a:srgbClr val="000099"/>
                </a:solidFill>
                <a:cs typeface="Arial" panose="020B0604020202020204" pitchFamily="34" charset="0"/>
              </a:rPr>
              <a:t>                </a:t>
            </a:r>
          </a:p>
          <a:p>
            <a:pPr algn="ctr" defTabSz="912465">
              <a:lnSpc>
                <a:spcPts val="2104"/>
              </a:lnSpc>
              <a:defRPr/>
            </a:pPr>
            <a:r>
              <a:rPr lang="ru-RU" sz="2500" b="1" dirty="0">
                <a:solidFill>
                  <a:srgbClr val="000099"/>
                </a:solidFill>
                <a:cs typeface="Arial" panose="020B0604020202020204" pitchFamily="34" charset="0"/>
              </a:rPr>
              <a:t>При заполнении записи в книге покупок по счету-фактуре с КВО 22 должны быть указаны: номер и дата счета-фактуры, </a:t>
            </a:r>
            <a:r>
              <a:rPr lang="ru-RU" sz="2800" b="1" dirty="0">
                <a:solidFill>
                  <a:srgbClr val="FF0000"/>
                </a:solidFill>
                <a:cs typeface="Arial" panose="020B0604020202020204" pitchFamily="34" charset="0"/>
              </a:rPr>
              <a:t>наименование и ИНН/КПП продавца (указываются собственные реквизиты)</a:t>
            </a:r>
            <a:r>
              <a:rPr lang="ru-RU" sz="2500" b="1" dirty="0">
                <a:solidFill>
                  <a:srgbClr val="000099"/>
                </a:solidFill>
                <a:cs typeface="Arial" panose="020B0604020202020204" pitchFamily="34" charset="0"/>
              </a:rPr>
              <a:t>, стоимость товаров по счету-фактуре с НДС, сумма НДС.</a:t>
            </a:r>
            <a:endParaRPr lang="ru-RU" sz="2800" b="1" u="sng" dirty="0">
              <a:solidFill>
                <a:srgbClr val="000099"/>
              </a:solidFill>
              <a:cs typeface="Arial" panose="020B0604020202020204" pitchFamily="34" charset="0"/>
              <a:hlinkClick r:id="rId2"/>
            </a:endParaRPr>
          </a:p>
        </p:txBody>
      </p:sp>
      <p:sp>
        <p:nvSpPr>
          <p:cNvPr id="179205" name="TextBox 24"/>
          <p:cNvSpPr txBox="1">
            <a:spLocks noChangeArrowheads="1"/>
          </p:cNvSpPr>
          <p:nvPr/>
        </p:nvSpPr>
        <p:spPr bwMode="auto">
          <a:xfrm>
            <a:off x="754063" y="349250"/>
            <a:ext cx="78200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 defTabSz="1042988" eaLnBrk="0" hangingPunct="0"/>
            <a:r>
              <a:rPr lang="ru-RU" sz="24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Ошибки в коде вида операций (КВО)</a:t>
            </a:r>
          </a:p>
        </p:txBody>
      </p:sp>
      <p:pic>
        <p:nvPicPr>
          <p:cNvPr id="179206" name="Рисунок 5"/>
          <p:cNvPicPr>
            <a:picLocks noChangeAspect="1"/>
          </p:cNvPicPr>
          <p:nvPr/>
        </p:nvPicPr>
        <p:blipFill>
          <a:blip r:embed="rId3"/>
          <a:srcRect l="49014" t="39149" r="27754" b="23750"/>
          <a:stretch>
            <a:fillRect/>
          </a:stretch>
        </p:blipFill>
        <p:spPr bwMode="auto">
          <a:xfrm>
            <a:off x="744538" y="1465263"/>
            <a:ext cx="38893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7" name="TextBox 24"/>
          <p:cNvSpPr txBox="1">
            <a:spLocks noChangeArrowheads="1"/>
          </p:cNvSpPr>
          <p:nvPr/>
        </p:nvSpPr>
        <p:spPr bwMode="auto">
          <a:xfrm>
            <a:off x="573088" y="3473450"/>
            <a:ext cx="78184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defTabSz="1042988" eaLnBrk="0" hangingPunct="0"/>
            <a:r>
              <a:rPr lang="ru-RU" sz="2100" b="1">
                <a:solidFill>
                  <a:srgbClr val="376092"/>
                </a:solidFill>
                <a:latin typeface="Calibri" pitchFamily="34" charset="0"/>
                <a:cs typeface="Arial" charset="0"/>
              </a:rPr>
              <a:t>2. Ошибка при заполнении записи в книге покупок с КВО 18</a:t>
            </a:r>
            <a:endParaRPr lang="ru-RU" sz="2100">
              <a:solidFill>
                <a:srgbClr val="37609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8928" y="4016795"/>
            <a:ext cx="7854811" cy="26124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lnSpc>
                <a:spcPts val="2104"/>
              </a:lnSpc>
              <a:defRPr/>
            </a:pPr>
            <a:r>
              <a:rPr lang="ru-RU" sz="2500" b="1" dirty="0">
                <a:solidFill>
                  <a:srgbClr val="000099"/>
                </a:solidFill>
                <a:cs typeface="Arial" panose="020B0604020202020204" pitchFamily="34" charset="0"/>
              </a:rPr>
              <a:t> </a:t>
            </a:r>
          </a:p>
          <a:p>
            <a:pPr algn="ctr" defTabSz="912465">
              <a:lnSpc>
                <a:spcPts val="2104"/>
              </a:lnSpc>
              <a:defRPr/>
            </a:pPr>
            <a:r>
              <a:rPr lang="ru-RU" sz="2500" b="1" dirty="0">
                <a:solidFill>
                  <a:srgbClr val="000099"/>
                </a:solidFill>
                <a:cs typeface="Arial" panose="020B0604020202020204" pitchFamily="34" charset="0"/>
              </a:rPr>
              <a:t>При заполнении записи в книге покупок (книге продаж) по корректировочному </a:t>
            </a:r>
            <a:r>
              <a:rPr lang="ru-RU" sz="2500" b="1">
                <a:solidFill>
                  <a:srgbClr val="000099"/>
                </a:solidFill>
                <a:cs typeface="Arial" panose="020B0604020202020204" pitchFamily="34" charset="0"/>
              </a:rPr>
              <a:t>счету-фактуре с </a:t>
            </a:r>
            <a:r>
              <a:rPr lang="ru-RU" sz="2500" b="1" dirty="0">
                <a:solidFill>
                  <a:srgbClr val="000099"/>
                </a:solidFill>
                <a:cs typeface="Arial" panose="020B0604020202020204" pitchFamily="34" charset="0"/>
              </a:rPr>
              <a:t>КВО 18 должны быть указаны: номер и дата счета-фактуры, </a:t>
            </a:r>
            <a:r>
              <a:rPr lang="ru-RU" sz="2800" b="1" dirty="0">
                <a:solidFill>
                  <a:srgbClr val="FF0000"/>
                </a:solidFill>
                <a:cs typeface="Arial" panose="020B0604020202020204" pitchFamily="34" charset="0"/>
              </a:rPr>
              <a:t>наименование и ИНН/КПП продавца (указываются собственные реквизиты)</a:t>
            </a:r>
            <a:r>
              <a:rPr lang="ru-RU" sz="2500" b="1" dirty="0">
                <a:solidFill>
                  <a:srgbClr val="000099"/>
                </a:solidFill>
                <a:cs typeface="Arial" panose="020B0604020202020204" pitchFamily="34" charset="0"/>
              </a:rPr>
              <a:t>, стоимость товаров по счету-фактуре с НДС, сумма НДС.</a:t>
            </a:r>
          </a:p>
        </p:txBody>
      </p:sp>
      <p:pic>
        <p:nvPicPr>
          <p:cNvPr id="179211" name="Рисунок 8"/>
          <p:cNvPicPr>
            <a:picLocks noChangeAspect="1"/>
          </p:cNvPicPr>
          <p:nvPr/>
        </p:nvPicPr>
        <p:blipFill>
          <a:blip r:embed="rId4"/>
          <a:srcRect l="49014" t="39149" r="27754" b="23750"/>
          <a:stretch>
            <a:fillRect/>
          </a:stretch>
        </p:blipFill>
        <p:spPr bwMode="auto">
          <a:xfrm>
            <a:off x="679450" y="4244975"/>
            <a:ext cx="3698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extBox 24"/>
          <p:cNvSpPr txBox="1">
            <a:spLocks noChangeArrowheads="1"/>
          </p:cNvSpPr>
          <p:nvPr/>
        </p:nvSpPr>
        <p:spPr bwMode="auto">
          <a:xfrm>
            <a:off x="754063" y="1117600"/>
            <a:ext cx="76692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defTabSz="1042988" eaLnBrk="0" hangingPunct="0"/>
            <a:r>
              <a:rPr lang="ru-RU" sz="2100" b="1">
                <a:solidFill>
                  <a:srgbClr val="376092"/>
                </a:solidFill>
                <a:latin typeface="Calibri" pitchFamily="34" charset="0"/>
                <a:cs typeface="Arial" charset="0"/>
              </a:rPr>
              <a:t>3. Ошибка при заполнении записи в книге покупок с КВО 26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1861544"/>
            <a:ext cx="7890289" cy="351167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/>
          <a:lstStyle/>
          <a:p>
            <a:pPr algn="ctr" defTabSz="912465">
              <a:defRPr/>
            </a:pPr>
            <a:r>
              <a:rPr lang="ru-RU" sz="1400" b="1" dirty="0">
                <a:solidFill>
                  <a:srgbClr val="000099"/>
                </a:solidFill>
                <a:cs typeface="Arial" panose="020B0604020202020204" pitchFamily="34" charset="0"/>
              </a:rPr>
              <a:t>          </a:t>
            </a:r>
            <a:r>
              <a:rPr lang="ru-RU" sz="2400" b="1" dirty="0">
                <a:solidFill>
                  <a:srgbClr val="000099"/>
                </a:solidFill>
                <a:cs typeface="Arial" panose="020B0604020202020204" pitchFamily="34" charset="0"/>
              </a:rPr>
              <a:t>При отражении продавцом операций по возврату авансовых платежей в случаях, перечисленных в абзаце 2 пункта 5 статьи 171, а также операций, перечисленных в пункте 6 статьи 172 НК РФ </a:t>
            </a:r>
            <a:r>
              <a:rPr lang="ru-RU" sz="2400" b="1" dirty="0">
                <a:solidFill>
                  <a:srgbClr val="FF0000"/>
                </a:solidFill>
                <a:cs typeface="Arial" panose="020B0604020202020204" pitchFamily="34" charset="0"/>
              </a:rPr>
              <a:t>используется КВО 22</a:t>
            </a:r>
            <a:r>
              <a:rPr lang="ru-RU" sz="2400" b="1" dirty="0">
                <a:solidFill>
                  <a:srgbClr val="000099"/>
                </a:solidFill>
                <a:cs typeface="Arial" panose="020B0604020202020204" pitchFamily="34" charset="0"/>
              </a:rPr>
              <a:t>. КВО 26 указывается в книге продаж, возможно отражение в книге покупок корреспондирующей записи </a:t>
            </a:r>
          </a:p>
          <a:p>
            <a:pPr algn="ctr" defTabSz="912465">
              <a:defRPr/>
            </a:pPr>
            <a:r>
              <a:rPr lang="ru-RU" sz="2400" b="1" dirty="0">
                <a:solidFill>
                  <a:srgbClr val="000099"/>
                </a:solidFill>
                <a:cs typeface="Arial" panose="020B0604020202020204" pitchFamily="34" charset="0"/>
              </a:rPr>
              <a:t>с КВО 16, 17, 22.</a:t>
            </a:r>
            <a:endParaRPr lang="ru-RU" sz="2400" b="1" u="sng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sp>
        <p:nvSpPr>
          <p:cNvPr id="180229" name="TextBox 24"/>
          <p:cNvSpPr txBox="1">
            <a:spLocks noChangeArrowheads="1"/>
          </p:cNvSpPr>
          <p:nvPr/>
        </p:nvSpPr>
        <p:spPr bwMode="auto">
          <a:xfrm>
            <a:off x="762000" y="442913"/>
            <a:ext cx="78200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9" tIns="40060" rIns="80119" bIns="40060">
            <a:spAutoFit/>
          </a:bodyPr>
          <a:lstStyle/>
          <a:p>
            <a:pPr algn="ctr" defTabSz="1042988" eaLnBrk="0" hangingPunct="0"/>
            <a:r>
              <a:rPr lang="ru-RU" sz="2400" b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Ошибки в коде вида операций (КВО)</a:t>
            </a:r>
          </a:p>
        </p:txBody>
      </p:sp>
      <p:pic>
        <p:nvPicPr>
          <p:cNvPr id="180230" name="Рисунок 5"/>
          <p:cNvPicPr>
            <a:picLocks noChangeAspect="1"/>
          </p:cNvPicPr>
          <p:nvPr/>
        </p:nvPicPr>
        <p:blipFill>
          <a:blip r:embed="rId2"/>
          <a:srcRect l="49014" t="39149" r="27754" b="23750"/>
          <a:stretch>
            <a:fillRect/>
          </a:stretch>
        </p:blipFill>
        <p:spPr bwMode="auto">
          <a:xfrm>
            <a:off x="614363" y="2349500"/>
            <a:ext cx="36988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1_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Тема1" id="{A8C8501B-0F61-4579-B622-4BC750FD9E6E}" vid="{4F99FA2F-4468-44C9-832F-441336DB9EA1}"/>
    </a:ext>
  </a:extLst>
</a:theme>
</file>

<file path=ppt/theme/theme3.xml><?xml version="1.0" encoding="utf-8"?>
<a:theme xmlns:a="http://schemas.openxmlformats.org/drawingml/2006/main" name="1_Тема1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1_Специальное оформление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Тема1" id="{A8C8501B-0F61-4579-B622-4BC750FD9E6E}" vid="{4F99FA2F-4468-44C9-832F-441336DB9EA1}"/>
    </a:ext>
  </a:extLst>
</a:theme>
</file>

<file path=ppt/theme/theme4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4_Present_FNS2012_A4">
  <a:themeElements>
    <a:clrScheme name="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1326</Words>
  <Application>Microsoft Office PowerPoint</Application>
  <PresentationFormat>Экран (4:3)</PresentationFormat>
  <Paragraphs>207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Тема Office</vt:lpstr>
      <vt:lpstr>Тема1</vt:lpstr>
      <vt:lpstr>1_Тема1</vt:lpstr>
      <vt:lpstr>6_Специальное оформление</vt:lpstr>
      <vt:lpstr>2_Present_FNS2012_A4</vt:lpstr>
      <vt:lpstr>7_Специальное оформление</vt:lpstr>
      <vt:lpstr>7_Present_FNS2012_A4</vt:lpstr>
      <vt:lpstr>4_Present_FNS2012_A4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Яковлев Владимир Сергеевич</dc:creator>
  <cp:lastModifiedBy>Лискина Марина Владимировна</cp:lastModifiedBy>
  <cp:revision>69</cp:revision>
  <cp:lastPrinted>2018-09-10T15:49:48Z</cp:lastPrinted>
  <dcterms:created xsi:type="dcterms:W3CDTF">2018-09-10T11:46:15Z</dcterms:created>
  <dcterms:modified xsi:type="dcterms:W3CDTF">2018-09-14T06:57:13Z</dcterms:modified>
</cp:coreProperties>
</file>